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7"/>
  </p:notesMasterIdLst>
  <p:sldIdLst>
    <p:sldId id="256" r:id="rId2"/>
    <p:sldId id="257" r:id="rId3"/>
    <p:sldId id="258" r:id="rId4"/>
    <p:sldId id="259" r:id="rId5"/>
    <p:sldId id="287" r:id="rId6"/>
    <p:sldId id="261" r:id="rId7"/>
    <p:sldId id="289" r:id="rId8"/>
    <p:sldId id="262" r:id="rId9"/>
    <p:sldId id="290" r:id="rId10"/>
    <p:sldId id="291" r:id="rId11"/>
    <p:sldId id="288" r:id="rId12"/>
    <p:sldId id="308" r:id="rId13"/>
    <p:sldId id="309" r:id="rId14"/>
    <p:sldId id="310" r:id="rId15"/>
    <p:sldId id="294" r:id="rId16"/>
    <p:sldId id="264" r:id="rId17"/>
    <p:sldId id="295" r:id="rId18"/>
    <p:sldId id="296" r:id="rId19"/>
    <p:sldId id="265" r:id="rId20"/>
    <p:sldId id="267" r:id="rId21"/>
    <p:sldId id="298" r:id="rId22"/>
    <p:sldId id="299" r:id="rId23"/>
    <p:sldId id="268" r:id="rId24"/>
    <p:sldId id="300" r:id="rId25"/>
    <p:sldId id="301" r:id="rId26"/>
    <p:sldId id="297" r:id="rId27"/>
    <p:sldId id="269" r:id="rId28"/>
    <p:sldId id="270" r:id="rId29"/>
    <p:sldId id="271" r:id="rId30"/>
    <p:sldId id="302" r:id="rId31"/>
    <p:sldId id="303" r:id="rId32"/>
    <p:sldId id="304" r:id="rId33"/>
    <p:sldId id="305" r:id="rId34"/>
    <p:sldId id="306" r:id="rId35"/>
    <p:sldId id="272" r:id="rId36"/>
  </p:sldIdLst>
  <p:sldSz cx="9144000" cy="5143500" type="screen16x9"/>
  <p:notesSz cx="6858000" cy="9144000"/>
  <p:embeddedFontLst>
    <p:embeddedFont>
      <p:font typeface="IBM Plex Sans KR" panose="020B0604020202020204" charset="-127"/>
      <p:regular r:id="rId38"/>
      <p:bold r:id="rId39"/>
    </p:embeddedFont>
    <p:embeddedFont>
      <p:font typeface="IBM Plex Sans KR SemiBold" panose="020B0604020202020204" charset="-127"/>
      <p:regular r:id="rId40"/>
      <p:bold r:id="rId41"/>
    </p:embeddedFon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Chivo" panose="020B0604020202020204" charset="0"/>
      <p:regular r:id="rId47"/>
      <p:bold r:id="rId48"/>
      <p:italic r:id="rId49"/>
      <p:boldItalic r:id="rId50"/>
    </p:embeddedFont>
    <p:embeddedFont>
      <p:font typeface="DM Sans" pitchFamily="2" charset="0"/>
      <p:regular r:id="rId51"/>
      <p:bold r:id="rId52"/>
      <p:italic r:id="rId53"/>
      <p:boldItalic r:id="rId54"/>
    </p:embeddedFont>
    <p:embeddedFont>
      <p:font typeface="Nunito Light"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4F71B8-AE37-4695-AC82-5C018051C1F9}">
  <a:tblStyle styleId="{5D4F71B8-AE37-4695-AC82-5C018051C1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7941" autoAdjust="0"/>
  </p:normalViewPr>
  <p:slideViewPr>
    <p:cSldViewPr snapToGrid="0">
      <p:cViewPr varScale="1">
        <p:scale>
          <a:sx n="92" d="100"/>
          <a:sy n="92" d="100"/>
        </p:scale>
        <p:origin x="32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75d05fb91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325" name="Google Shape;325;g275d05fb91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Dentro del problema de rastreo, una vez localizado el objeto en la imagen, lo que equivale a decir que tenemos su posición estimada. El siguiente paso es predecir su movimiento y verificarlo con el siguiente frame, esto es asociar dos imágenes en el tiempo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presentan múltiples problemas y dificultades, que van desde errores en la detección y oclusión (un vehículo se puede ocultar detrás de otro). O en el caso de múltiples detecciones para poder asociar que una detección corresponde al mismo objeto entre dos frames cuando se trata de la misma clase.</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inferencia bayesiana. En él se estima una función de densidad de probabilidad del estado siguiente usando el estado actual y observaciones pasadas. Posteriormente se usa un paso de corrección o actualización, el cual, mediante </a:t>
                </a:r>
                <a:r>
                  <a:rPr lang="es-MX" sz="1800" dirty="0" err="1">
                    <a:effectLst/>
                    <a:latin typeface="Times New Roman" panose="02020603050405020304" pitchFamily="18" charset="0"/>
                    <a:ea typeface="Times New Roman" panose="02020603050405020304" pitchFamily="18" charset="0"/>
                  </a:rPr>
                  <a:t>retropropagación</a:t>
                </a:r>
                <a:r>
                  <a:rPr lang="es-MX" sz="1800" dirty="0">
                    <a:effectLst/>
                    <a:latin typeface="Times New Roman" panose="02020603050405020304" pitchFamily="18" charset="0"/>
                    <a:ea typeface="Times New Roman" panose="02020603050405020304" pitchFamily="18" charset="0"/>
                  </a:rPr>
                  <a:t> ajusta los pesos. </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Filtro de Kalman</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acercamiento de espacio estado, donde se estima el estado oculto no medible de un sistema dinámico lineal. En ellos se crean sistemas clon similares al original, pero medibles. Para esto se diseña un observador y cuantas más muestras se tengan, el sistema clon convergerá al original. </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Alternativas:</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método alternativo es el filtro de partículas, donde el rastreo se hace mediante un método secuencial de Monte Carlo. Mediante la simulación se generan modelos, a los que, al introducir una perturbación, calculan la probabilidad del siguiente estado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el filtro extendido sirve para problemas no lineales. El filtro de partículas se aplica en problemas no lineales y no gaussianos. En lugar de derivar las ecuaciones analíticas, se usan simulaciones para generar el estado estimado, pero por esta razón es menos eficiente</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se deduce de las ecuaciones de movimiento:</a:t>
                </a:r>
              </a:p>
              <a:p>
                <a:pPr algn="just">
                  <a:lnSpc>
                    <a:spcPct val="200000"/>
                  </a:lnSpc>
                  <a:spcBef>
                    <a:spcPts val="1200"/>
                  </a:spcBef>
                  <a:spcAft>
                    <a:spcPts val="600"/>
                  </a:spcAft>
                </a:pPr>
                <a14:m>
                  <m:oMath xmlns:m="http://schemas.openxmlformats.org/officeDocument/2006/math">
                    <m:r>
                      <a:rPr lang="es-MX" sz="1800" i="1">
                        <a:effectLst/>
                        <a:latin typeface="Cambria Math" panose="02040503050406030204" pitchFamily="18" charset="0"/>
                        <a:ea typeface="Times New Roman" panose="02020603050405020304" pitchFamily="18" charset="0"/>
                      </a:rPr>
                      <m:t>𝑥</m:t>
                    </m:r>
                    <m:r>
                      <a:rPr lang="es-MX" sz="1800" i="1">
                        <a:effectLst/>
                        <a:latin typeface="Cambria Math" panose="02040503050406030204" pitchFamily="18" charset="0"/>
                        <a:ea typeface="Times New Roman" panose="02020603050405020304" pitchFamily="18" charset="0"/>
                      </a:rPr>
                      <m:t>=</m:t>
                    </m:r>
                    <m:sSub>
                      <m:sSubPr>
                        <m:ctrlPr>
                          <a:rPr lang="es-MX" sz="1800" i="1">
                            <a:effectLst/>
                            <a:latin typeface="Cambria Math" panose="02040503050406030204" pitchFamily="18" charset="0"/>
                            <a:ea typeface="Times New Roman" panose="02020603050405020304" pitchFamily="18" charset="0"/>
                          </a:rPr>
                        </m:ctrlPr>
                      </m:sSubPr>
                      <m:e>
                        <m:r>
                          <a:rPr lang="es-MX" sz="1800" i="1">
                            <a:effectLst/>
                            <a:latin typeface="Cambria Math" panose="02040503050406030204" pitchFamily="18" charset="0"/>
                            <a:ea typeface="Times New Roman" panose="02020603050405020304" pitchFamily="18" charset="0"/>
                          </a:rPr>
                          <m:t>𝑥</m:t>
                        </m:r>
                      </m:e>
                      <m:sub>
                        <m:r>
                          <a:rPr lang="es-MX" sz="1800" i="1">
                            <a:effectLst/>
                            <a:latin typeface="Cambria Math" panose="02040503050406030204" pitchFamily="18" charset="0"/>
                            <a:ea typeface="Times New Roman" panose="02020603050405020304" pitchFamily="18" charset="0"/>
                          </a:rPr>
                          <m:t>0</m:t>
                        </m:r>
                      </m:sub>
                    </m:sSub>
                    <m:r>
                      <a:rPr lang="es-MX" sz="1800" i="1">
                        <a:effectLst/>
                        <a:latin typeface="Cambria Math" panose="02040503050406030204" pitchFamily="18" charset="0"/>
                        <a:ea typeface="Times New Roman" panose="02020603050405020304" pitchFamily="18" charset="0"/>
                      </a:rPr>
                      <m:t>+</m:t>
                    </m:r>
                    <m:sSub>
                      <m:sSubPr>
                        <m:ctrlPr>
                          <a:rPr lang="es-MX" sz="1800" i="1">
                            <a:effectLst/>
                            <a:latin typeface="Cambria Math" panose="02040503050406030204" pitchFamily="18" charset="0"/>
                            <a:ea typeface="Times New Roman" panose="02020603050405020304" pitchFamily="18" charset="0"/>
                          </a:rPr>
                        </m:ctrlPr>
                      </m:sSubPr>
                      <m:e>
                        <m:r>
                          <a:rPr lang="es-MX" sz="1800" i="1">
                            <a:effectLst/>
                            <a:latin typeface="Cambria Math" panose="02040503050406030204" pitchFamily="18" charset="0"/>
                            <a:ea typeface="Times New Roman" panose="02020603050405020304" pitchFamily="18" charset="0"/>
                          </a:rPr>
                          <m:t>𝑣</m:t>
                        </m:r>
                      </m:e>
                      <m:sub>
                        <m:r>
                          <a:rPr lang="es-MX" sz="1800" i="1">
                            <a:effectLst/>
                            <a:latin typeface="Cambria Math" panose="02040503050406030204" pitchFamily="18" charset="0"/>
                            <a:ea typeface="Times New Roman" panose="02020603050405020304" pitchFamily="18" charset="0"/>
                          </a:rPr>
                          <m:t>0</m:t>
                        </m:r>
                      </m:sub>
                    </m:sSub>
                    <m:r>
                      <m:rPr>
                        <m:sty m:val="p"/>
                      </m:rPr>
                      <a:rPr lang="es-MX" sz="1800">
                        <a:effectLst/>
                        <a:latin typeface="Cambria Math" panose="02040503050406030204" pitchFamily="18" charset="0"/>
                        <a:ea typeface="Times New Roman" panose="02020603050405020304" pitchFamily="18" charset="0"/>
                      </a:rPr>
                      <m:t>Δ</m:t>
                    </m:r>
                    <m:r>
                      <a:rPr lang="es-MX" sz="1800" i="1">
                        <a:effectLst/>
                        <a:latin typeface="Cambria Math" panose="02040503050406030204" pitchFamily="18" charset="0"/>
                        <a:ea typeface="Times New Roman" panose="02020603050405020304" pitchFamily="18" charset="0"/>
                      </a:rPr>
                      <m:t>𝑡</m:t>
                    </m:r>
                    <m:r>
                      <a:rPr lang="es-MX" sz="1800" i="1">
                        <a:effectLst/>
                        <a:latin typeface="Cambria Math" panose="02040503050406030204" pitchFamily="18" charset="0"/>
                        <a:ea typeface="Times New Roman" panose="02020603050405020304" pitchFamily="18" charset="0"/>
                      </a:rPr>
                      <m:t>+</m:t>
                    </m:r>
                    <m:f>
                      <m:fPr>
                        <m:ctrlPr>
                          <a:rPr lang="es-MX" sz="1800" i="1">
                            <a:effectLst/>
                            <a:latin typeface="Cambria Math" panose="02040503050406030204" pitchFamily="18" charset="0"/>
                            <a:ea typeface="Times New Roman" panose="02020603050405020304" pitchFamily="18" charset="0"/>
                          </a:rPr>
                        </m:ctrlPr>
                      </m:fPr>
                      <m:num>
                        <m:r>
                          <a:rPr lang="es-MX" sz="1800" i="1">
                            <a:effectLst/>
                            <a:latin typeface="Cambria Math" panose="02040503050406030204" pitchFamily="18" charset="0"/>
                            <a:ea typeface="Times New Roman" panose="02020603050405020304" pitchFamily="18" charset="0"/>
                          </a:rPr>
                          <m:t>1</m:t>
                        </m:r>
                      </m:num>
                      <m:den>
                        <m:r>
                          <a:rPr lang="es-MX" sz="1800" i="1">
                            <a:effectLst/>
                            <a:latin typeface="Cambria Math" panose="02040503050406030204" pitchFamily="18" charset="0"/>
                            <a:ea typeface="Times New Roman" panose="02020603050405020304" pitchFamily="18" charset="0"/>
                          </a:rPr>
                          <m:t>2</m:t>
                        </m:r>
                      </m:den>
                    </m:f>
                    <m:r>
                      <a:rPr lang="es-MX" sz="1800" i="1">
                        <a:effectLst/>
                        <a:latin typeface="Cambria Math" panose="02040503050406030204" pitchFamily="18" charset="0"/>
                        <a:ea typeface="Times New Roman" panose="02020603050405020304" pitchFamily="18" charset="0"/>
                      </a:rPr>
                      <m:t>𝑎</m:t>
                    </m:r>
                    <m:r>
                      <m:rPr>
                        <m:sty m:val="p"/>
                      </m:rPr>
                      <a:rPr lang="es-MX" sz="1800">
                        <a:effectLst/>
                        <a:latin typeface="Cambria Math" panose="02040503050406030204" pitchFamily="18" charset="0"/>
                        <a:ea typeface="Times New Roman" panose="02020603050405020304" pitchFamily="18" charset="0"/>
                      </a:rPr>
                      <m:t>Δ</m:t>
                    </m:r>
                    <m:sSup>
                      <m:sSupPr>
                        <m:ctrlPr>
                          <a:rPr lang="es-MX" sz="1800" i="1">
                            <a:effectLst/>
                            <a:latin typeface="Cambria Math" panose="02040503050406030204" pitchFamily="18" charset="0"/>
                            <a:ea typeface="Times New Roman" panose="02020603050405020304" pitchFamily="18" charset="0"/>
                          </a:rPr>
                        </m:ctrlPr>
                      </m:sSupPr>
                      <m:e>
                        <m:r>
                          <a:rPr lang="es-MX" sz="1800" i="1">
                            <a:effectLst/>
                            <a:latin typeface="Cambria Math" panose="02040503050406030204" pitchFamily="18" charset="0"/>
                            <a:ea typeface="Times New Roman" panose="02020603050405020304" pitchFamily="18" charset="0"/>
                          </a:rPr>
                          <m:t>𝑡</m:t>
                        </m:r>
                      </m:e>
                      <m:sup>
                        <m:r>
                          <a:rPr lang="es-MX" sz="1800" i="1">
                            <a:effectLst/>
                            <a:latin typeface="Cambria Math" panose="02040503050406030204" pitchFamily="18" charset="0"/>
                            <a:ea typeface="Times New Roman" panose="02020603050405020304" pitchFamily="18" charset="0"/>
                          </a:rPr>
                          <m:t>2</m:t>
                        </m:r>
                      </m:sup>
                    </m:sSup>
                  </m:oMath>
                </a14:m>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x es la posición del objeto, x0 la posición inicial, v0 la velocidad inicial, a la aceleración y </a:t>
                </a:r>
                <a14:m>
                  <m:oMath xmlns:m="http://schemas.openxmlformats.org/officeDocument/2006/math">
                    <m:r>
                      <a:rPr lang="es-MX" sz="18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MX" sz="1800" i="1">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s-MX" sz="1800" dirty="0">
                    <a:effectLst/>
                    <a:latin typeface="Times New Roman" panose="02020603050405020304" pitchFamily="18" charset="0"/>
                    <a:ea typeface="Times New Roman" panose="02020603050405020304" pitchFamily="18" charset="0"/>
                  </a:rPr>
                  <a:t> el intervalo de tiempo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Para cada dimensión, en el caso se toma con velocidad constante para x y</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da seguimiento a los objetos detectados sobre una imagen 2d</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estima también el tamaño del objeto al agregar dos dimensiones más para predecir el ancho y altura</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p:txBody>
          </p:sp>
        </mc:Choice>
        <mc:Fallback xmlns="">
          <p:sp>
            <p:nvSpPr>
              <p:cNvPr id="325" name="Google Shape;325;g275d05fb91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Dentro del problema de rastreo, una vez localizado el objeto en la imagen, lo que equivale a decir que tenemos su posición estimada. El siguiente paso es predecir su movimiento y verificarlo con el siguiente frame, esto es asociar dos imágenes en el tiempo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presentan múltiples problemas y dificultades, que van desde errores en la detección y oclusión (un vehículo se puede ocultar detrás de otro). O en el caso de múltiples detecciones para poder asociar que una detección corresponde al mismo objeto entre dos frames cuando se trata de la misma clase.</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inferencia bayesiana. En él se estima una función de densidad de probabilidad del estado siguiente usando el estado actual y observaciones pasadas. Posteriormente se usa un paso de corrección o actualización, el cual, mediante </a:t>
                </a:r>
                <a:r>
                  <a:rPr lang="es-MX" sz="1800" dirty="0" err="1">
                    <a:effectLst/>
                    <a:latin typeface="Times New Roman" panose="02020603050405020304" pitchFamily="18" charset="0"/>
                    <a:ea typeface="Times New Roman" panose="02020603050405020304" pitchFamily="18" charset="0"/>
                  </a:rPr>
                  <a:t>retropropagación</a:t>
                </a:r>
                <a:r>
                  <a:rPr lang="es-MX" sz="1800" dirty="0">
                    <a:effectLst/>
                    <a:latin typeface="Times New Roman" panose="02020603050405020304" pitchFamily="18" charset="0"/>
                    <a:ea typeface="Times New Roman" panose="02020603050405020304" pitchFamily="18" charset="0"/>
                  </a:rPr>
                  <a:t> ajusta los pesos. </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Filtro de Kalman</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acercamiento de espacio estado, donde se estima el estado oculto no medible de un sistema dinámico lineal. En ellos se crean sistemas clon similares al original, pero medibles. Para esto se diseña un observador y cuantas más muestras se tengan, el sistema clon convergerá al original. </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Alternativas:</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método alternativo es el filtro de partículas, donde el rastreo se hace mediante un método secuencial de Monte Carlo. Mediante la simulación se generan modelos, a los que, al introducir una perturbación, calculan la probabilidad del siguiente estado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el filtro extendido sirve para problemas no lineales. El filtro de partículas se aplica en problemas no lineales y no gaussianos. En lugar de derivar las ecuaciones analíticas, se usan simulaciones para generar el estado estimado, pero por esta razón es menos eficiente</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se deduce de las ecuaciones de movimiento:</a:t>
                </a:r>
              </a:p>
              <a:p>
                <a:pPr algn="just">
                  <a:lnSpc>
                    <a:spcPct val="200000"/>
                  </a:lnSpc>
                  <a:spcBef>
                    <a:spcPts val="1200"/>
                  </a:spcBef>
                  <a:spcAft>
                    <a:spcPts val="600"/>
                  </a:spcAft>
                </a:pPr>
                <a:r>
                  <a:rPr lang="es-MX" sz="1800" i="0">
                    <a:effectLst/>
                    <a:latin typeface="Cambria Math" panose="02040503050406030204" pitchFamily="18" charset="0"/>
                    <a:ea typeface="Times New Roman" panose="02020603050405020304" pitchFamily="18" charset="0"/>
                  </a:rPr>
                  <a:t>𝑥=𝑥_0+𝑣_0 Δ𝑡+1/2 𝑎Δ𝑡^2</a:t>
                </a: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x es la posición del objeto, x0 la posición inicial, v0 la velocidad inicial, a la aceleración y </a:t>
                </a:r>
                <a:r>
                  <a:rPr lang="es-MX" sz="1800" i="0">
                    <a:effectLst/>
                    <a:latin typeface="Cambria Math" panose="02040503050406030204" pitchFamily="18" charset="0"/>
                    <a:ea typeface="Times New Roman" panose="02020603050405020304" pitchFamily="18" charset="0"/>
                    <a:cs typeface="Times New Roman" panose="02020603050405020304" pitchFamily="18" charset="0"/>
                  </a:rPr>
                  <a:t>𝛥</a:t>
                </a:r>
                <a:r>
                  <a:rPr lang="es-MX" sz="1800" i="0">
                    <a:effectLst/>
                    <a:latin typeface="Cambria Math" panose="02040503050406030204" pitchFamily="18" charset="0"/>
                    <a:ea typeface="Cambria Math" panose="02040503050406030204" pitchFamily="18" charset="0"/>
                    <a:cs typeface="Cambria Math" panose="02040503050406030204" pitchFamily="18" charset="0"/>
                  </a:rPr>
                  <a:t>𝑡</a:t>
                </a:r>
                <a:r>
                  <a:rPr lang="es-MX" sz="1800" dirty="0">
                    <a:effectLst/>
                    <a:latin typeface="Times New Roman" panose="02020603050405020304" pitchFamily="18" charset="0"/>
                    <a:ea typeface="Times New Roman" panose="02020603050405020304" pitchFamily="18" charset="0"/>
                  </a:rPr>
                  <a:t> el intervalo de tiempo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Para cada dimensión, en el caso se toma con velocidad constante para x y</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da seguimiento a los objetos detectados sobre una imagen 2d</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estima también el tamaño del objeto al agregar dos dimensiones más para predecir el ancho y altura</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p:txBody>
          </p:sp>
        </mc:Fallback>
      </mc:AlternateContent>
    </p:spTree>
    <p:extLst>
      <p:ext uri="{BB962C8B-B14F-4D97-AF65-F5344CB8AC3E}">
        <p14:creationId xmlns:p14="http://schemas.microsoft.com/office/powerpoint/2010/main" val="3844762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Del lado del rastreo, la elección fue el uso del filtro de Kalman sobre una imagen 2D. Al tener como paso previo la detección, no se requiere de técnicas de aprendizaje de máquina. Igualmente, otros métodos como filtro de Kalman extendido son innecesarios y costosos, pues el rastreo del movimiento sobre la imagen puede tomarse como un problema lineal. </a:t>
            </a: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El nodo entonces recibe la imagen, realiza algunos pasos de preprocesamiento, y entra a la detección. Según el número de frame, se realiza la detección del frame completo, o solo de regiones, con el uso de filtros de cascada y máquinas de soporte vectorial. Hecha la detección, se pasa al rastreo, donde se crea un nuevo filtro de Kalman, o de lo contrario se actualiza. Para los tres métodos, nos limitamos a los algoritmos implementados en OpenCV.</a:t>
            </a:r>
          </a:p>
          <a:p>
            <a:pPr marL="158750" marR="0" lvl="0" indent="0" algn="just" defTabSz="914400" rtl="0" eaLnBrk="1" fontAlgn="auto" latinLnBrk="0" hangingPunct="1">
              <a:lnSpc>
                <a:spcPct val="200000"/>
              </a:lnSpc>
              <a:spcBef>
                <a:spcPts val="1200"/>
              </a:spcBef>
              <a:spcAft>
                <a:spcPts val="600"/>
              </a:spcAft>
              <a:buClr>
                <a:srgbClr val="000000"/>
              </a:buClr>
              <a:buSzPts val="1100"/>
              <a:buFont typeface="Arial"/>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endParaRPr lang="es-MX" sz="1800" dirty="0">
              <a:effectLst/>
              <a:latin typeface="Times New Roman" panose="02020603050405020304" pitchFamily="18" charset="0"/>
              <a:ea typeface="Times New Roman" panose="02020603050405020304" pitchFamily="18" charset="0"/>
            </a:endParaRPr>
          </a:p>
          <a:p>
            <a:pPr marL="158750" marR="0" lvl="0" indent="0" algn="just" defTabSz="914400" rtl="0" eaLnBrk="1" fontAlgn="auto" latinLnBrk="0" hangingPunct="1">
              <a:lnSpc>
                <a:spcPct val="200000"/>
              </a:lnSpc>
              <a:spcBef>
                <a:spcPts val="1200"/>
              </a:spcBef>
              <a:spcAft>
                <a:spcPts val="600"/>
              </a:spcAft>
              <a:buClr>
                <a:srgbClr val="000000"/>
              </a:buClr>
              <a:buSzPts val="1100"/>
              <a:buFont typeface="Arial"/>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s-MX" sz="1800" dirty="0">
                <a:effectLst/>
                <a:latin typeface="Times New Roman" panose="02020603050405020304" pitchFamily="18" charset="0"/>
                <a:ea typeface="Times New Roman" panose="02020603050405020304" pitchFamily="18" charset="0"/>
              </a:rPr>
              <a:t>Del filtro de Kalman, se publica la imagen con la predicción, y para su uso en otros nodos, un mensaje personalizado. Este mensaje incluye en un arreglo todas las detecciones, y para cada una de ellas, su predicción en los 10 siguientes pasos.</a:t>
            </a: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effectLst/>
              <a:latin typeface="Times New Roman" panose="02020603050405020304" pitchFamily="18" charset="0"/>
              <a:ea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100" dirty="0">
                <a:effectLst/>
                <a:latin typeface="Times New Roman" panose="02020603050405020304" pitchFamily="18" charset="0"/>
                <a:ea typeface="Times New Roman" panose="02020603050405020304" pitchFamily="18" charset="0"/>
              </a:rPr>
              <a:t>Dentro del filtro de Kalman se tienen 3 matrices principales: la de medición, transición y control, esta última no se usa. En el caso de transición se tienen 6 variables: la posición y velocidad en (x, y), el ancho y alto de la detección. Para la de medición se tienen 4 variables: la posición en (x, y), el ancho y alto.</a:t>
            </a:r>
          </a:p>
          <a:p>
            <a:pPr marL="158750" indent="0">
              <a:buNone/>
            </a:pPr>
            <a:endParaRPr lang="es-MX" dirty="0"/>
          </a:p>
        </p:txBody>
      </p:sp>
    </p:spTree>
    <p:extLst>
      <p:ext uri="{BB962C8B-B14F-4D97-AF65-F5344CB8AC3E}">
        <p14:creationId xmlns:p14="http://schemas.microsoft.com/office/powerpoint/2010/main" val="275320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75d05fb91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75d05fb91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Entrenar un clasificador de cascada usando OpenCV es bastante directo, a partir de un módulo ejecutable con el que cuenta</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rPr>
              <a:t>Hablar </a:t>
            </a:r>
            <a:r>
              <a:rPr lang="es-MX" sz="1800" dirty="0" err="1">
                <a:effectLst/>
                <a:latin typeface="Times New Roman" panose="02020603050405020304" pitchFamily="18" charset="0"/>
              </a:rPr>
              <a:t>svm</a:t>
            </a:r>
            <a:r>
              <a:rPr lang="es-MX" sz="1800" dirty="0">
                <a:effectLst/>
                <a:latin typeface="Times New Roman" panose="02020603050405020304" pitchFamily="18" charset="0"/>
              </a:rPr>
              <a:t> lado y parte trasera</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Aquí con el fin de lograr una mejor precisión, reducir el tiempo de entrenamiento y el número de muestras requeridas, se parte el problema en dos máquinas. Una para identificar coches desde la parte trasera y otro</a:t>
            </a:r>
            <a:r>
              <a:rPr lang="es-MX" sz="1800" dirty="0">
                <a:effectLst/>
                <a:latin typeface="Arial" panose="020B0604020202020204" pitchFamily="34" charset="0"/>
                <a:ea typeface="Arial" panose="020B0604020202020204" pitchFamily="34" charset="0"/>
              </a:rPr>
              <a:t> </a:t>
            </a:r>
            <a:r>
              <a:rPr lang="es-MX" sz="1800" dirty="0">
                <a:effectLst/>
                <a:latin typeface="Times New Roman" panose="02020603050405020304" pitchFamily="18" charset="0"/>
                <a:ea typeface="Times New Roman" panose="02020603050405020304" pitchFamily="18" charset="0"/>
              </a:rPr>
              <a:t>lateral. Es posible y recomendable separar en más clases el problema.</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se deben cargar las imágenes, extraer las características con HOG de cada una y preparar un vector con sus etiquetas</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Se pasan a blanco y negro, y se les aplica un filtro gaussiano, con el fin de remover el ruido y detalles insignificantes, lo que ayuda a mejorar la precisión</a:t>
            </a:r>
          </a:p>
          <a:p>
            <a:pPr marL="0" lvl="0" indent="0" algn="l" rtl="0">
              <a:spcBef>
                <a:spcPts val="0"/>
              </a:spcBef>
              <a:spcAft>
                <a:spcPts val="0"/>
              </a:spcAft>
              <a:buNone/>
            </a:pPr>
            <a:endParaRPr lang="es-MX" sz="1800" dirty="0">
              <a:effectLst/>
              <a:latin typeface="Times New Roman" panose="02020603050405020304" pitchFamily="18" charset="0"/>
            </a:endParaRP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800" dirty="0">
              <a:effectLst/>
              <a:latin typeface="Times New Roman" panose="02020603050405020304" pitchFamily="18" charset="0"/>
              <a:ea typeface="Times New Roman" panose="02020603050405020304" pitchFamily="18" charset="0"/>
            </a:endParaRP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err="1">
                <a:effectLst/>
                <a:latin typeface="Times New Roman" panose="02020603050405020304" pitchFamily="18" charset="0"/>
                <a:ea typeface="Times New Roman" panose="02020603050405020304" pitchFamily="18" charset="0"/>
              </a:rPr>
              <a:t>acceptanceRatioBreakValue</a:t>
            </a:r>
            <a:r>
              <a:rPr lang="es-MX" sz="1800" dirty="0">
                <a:effectLst/>
                <a:latin typeface="Times New Roman" panose="02020603050405020304" pitchFamily="18" charset="0"/>
                <a:ea typeface="Times New Roman" panose="02020603050405020304" pitchFamily="18" charset="0"/>
              </a:rPr>
              <a:t>: Indica cuándo se debe dejar de entrenar el modelo, se usó el ratio sugerido de 10e-05 para evitar sobreajuste de los datos</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maxFalseAlarmRate</a:t>
            </a:r>
            <a:r>
              <a:rPr lang="es-MX" sz="1800" dirty="0">
                <a:effectLst/>
                <a:latin typeface="Times New Roman" panose="02020603050405020304" pitchFamily="18" charset="0"/>
                <a:ea typeface="Times New Roman" panose="02020603050405020304" pitchFamily="18" charset="0"/>
              </a:rPr>
              <a:t>: Máxima tasa de errores aceptada, normalmente se mantiene alta con valores de hasta 0.5, se tomó 0.25%.</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minHitRate</a:t>
            </a:r>
            <a:r>
              <a:rPr lang="es-MX" sz="1800" dirty="0">
                <a:effectLst/>
                <a:latin typeface="Times New Roman" panose="02020603050405020304" pitchFamily="18" charset="0"/>
                <a:ea typeface="Times New Roman" panose="02020603050405020304" pitchFamily="18" charset="0"/>
              </a:rPr>
              <a:t>: tasa mínima de aciertos, se eligió 0.995%</a:t>
            </a:r>
          </a:p>
          <a:p>
            <a:pPr marL="0" marR="0" lvl="0" indent="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None/>
              <a:tabLst/>
              <a:defRPr/>
            </a:pPr>
            <a:endParaRPr lang="es-MX" sz="1800" dirty="0">
              <a:effectLst/>
              <a:latin typeface="Times New Roman" panose="02020603050405020304" pitchFamily="18" charset="0"/>
              <a:ea typeface="Times New Roman" panose="02020603050405020304" pitchFamily="18" charset="0"/>
            </a:endParaRPr>
          </a:p>
          <a:p>
            <a:pPr marL="342900" lvl="0" indent="-342900" algn="just">
              <a:lnSpc>
                <a:spcPct val="200000"/>
              </a:lnSpc>
              <a:spcBef>
                <a:spcPts val="1200"/>
              </a:spcBef>
              <a:spcAft>
                <a:spcPts val="600"/>
              </a:spcAft>
              <a:buFont typeface="Arial" panose="020B0604020202020204" pitchFamily="34" charset="0"/>
              <a:buChar char="●"/>
            </a:pPr>
            <a:r>
              <a:rPr lang="es-MX" sz="1800" dirty="0" err="1">
                <a:solidFill>
                  <a:srgbClr val="000000"/>
                </a:solidFill>
                <a:effectLst/>
                <a:latin typeface="Noto Sans Symbols"/>
                <a:ea typeface="Noto Sans Symbols"/>
                <a:cs typeface="Noto Sans Symbols"/>
              </a:rPr>
              <a:t>BlockSize</a:t>
            </a:r>
            <a:r>
              <a:rPr lang="es-MX" sz="1800" dirty="0">
                <a:solidFill>
                  <a:srgbClr val="000000"/>
                </a:solidFill>
                <a:effectLst/>
                <a:latin typeface="Noto Sans Symbols"/>
                <a:ea typeface="Noto Sans Symbols"/>
                <a:cs typeface="Noto Sans Symbols"/>
              </a:rPr>
              <a:t> define el tamaño de las imágenes que se le proporcionan, normalmente se suelen usar de 64x64.</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err="1">
                <a:solidFill>
                  <a:srgbClr val="000000"/>
                </a:solidFill>
                <a:effectLst/>
                <a:latin typeface="Noto Sans Symbols"/>
                <a:ea typeface="Noto Sans Symbols"/>
                <a:cs typeface="Noto Sans Symbols"/>
              </a:rPr>
              <a:t>Cellsize</a:t>
            </a:r>
            <a:r>
              <a:rPr lang="es-MX" sz="1800" dirty="0">
                <a:solidFill>
                  <a:srgbClr val="000000"/>
                </a:solidFill>
                <a:effectLst/>
                <a:latin typeface="Noto Sans Symbols"/>
                <a:ea typeface="Noto Sans Symbols"/>
                <a:cs typeface="Noto Sans Symbols"/>
              </a:rPr>
              <a:t> es el tamaño de la celda o sobre cuantos pixeles se calcula el histograma</a:t>
            </a:r>
            <a:r>
              <a:rPr lang="es-MX" sz="1800" dirty="0">
                <a:effectLst/>
                <a:latin typeface="Noto Sans Symbols"/>
                <a:ea typeface="Noto Sans Symbols"/>
                <a:cs typeface="Noto Sans Symbols"/>
              </a:rPr>
              <a:t>. M</a:t>
            </a:r>
            <a:r>
              <a:rPr lang="es-MX" sz="1800" dirty="0">
                <a:solidFill>
                  <a:srgbClr val="000000"/>
                </a:solidFill>
                <a:effectLst/>
                <a:latin typeface="Noto Sans Symbols"/>
                <a:ea typeface="Noto Sans Symbols"/>
                <a:cs typeface="Noto Sans Symbols"/>
              </a:rPr>
              <a:t>ientras que </a:t>
            </a:r>
            <a:r>
              <a:rPr lang="es-MX" sz="1800" dirty="0" err="1">
                <a:solidFill>
                  <a:srgbClr val="000000"/>
                </a:solidFill>
                <a:effectLst/>
                <a:latin typeface="Noto Sans Symbols"/>
                <a:ea typeface="Noto Sans Symbols"/>
                <a:cs typeface="Noto Sans Symbols"/>
              </a:rPr>
              <a:t>blockstride</a:t>
            </a:r>
            <a:r>
              <a:rPr lang="es-MX" sz="1800" dirty="0">
                <a:solidFill>
                  <a:srgbClr val="000000"/>
                </a:solidFill>
                <a:effectLst/>
                <a:latin typeface="Noto Sans Symbols"/>
                <a:ea typeface="Noto Sans Symbols"/>
                <a:cs typeface="Noto Sans Symbols"/>
              </a:rPr>
              <a:t> el paso para deslizar un bloque sobre la imagen. Cell y </a:t>
            </a:r>
            <a:r>
              <a:rPr lang="es-MX" sz="1800" dirty="0" err="1">
                <a:solidFill>
                  <a:srgbClr val="000000"/>
                </a:solidFill>
                <a:effectLst/>
                <a:latin typeface="Noto Sans Symbols"/>
                <a:ea typeface="Noto Sans Symbols"/>
                <a:cs typeface="Noto Sans Symbols"/>
              </a:rPr>
              <a:t>blockStride</a:t>
            </a:r>
            <a:r>
              <a:rPr lang="es-MX" sz="1800" dirty="0">
                <a:solidFill>
                  <a:srgbClr val="000000"/>
                </a:solidFill>
                <a:effectLst/>
                <a:latin typeface="Noto Sans Symbols"/>
                <a:ea typeface="Noto Sans Symbols"/>
                <a:cs typeface="Noto Sans Symbols"/>
              </a:rPr>
              <a:t> deben ser potencias de 2, y el residuo de </a:t>
            </a:r>
            <a:r>
              <a:rPr lang="es-MX" sz="1800" dirty="0" err="1">
                <a:solidFill>
                  <a:srgbClr val="000000"/>
                </a:solidFill>
                <a:effectLst/>
                <a:latin typeface="Noto Sans Symbols"/>
                <a:ea typeface="Noto Sans Symbols"/>
                <a:cs typeface="Noto Sans Symbols"/>
              </a:rPr>
              <a:t>blocksize</a:t>
            </a:r>
            <a:r>
              <a:rPr lang="es-MX" sz="1800" dirty="0">
                <a:solidFill>
                  <a:srgbClr val="000000"/>
                </a:solidFill>
                <a:effectLst/>
                <a:latin typeface="Noto Sans Symbols"/>
                <a:ea typeface="Noto Sans Symbols"/>
                <a:cs typeface="Noto Sans Symbols"/>
              </a:rPr>
              <a:t> entre </a:t>
            </a:r>
            <a:r>
              <a:rPr lang="es-MX" sz="1800" dirty="0" err="1">
                <a:solidFill>
                  <a:srgbClr val="000000"/>
                </a:solidFill>
                <a:effectLst/>
                <a:latin typeface="Noto Sans Symbols"/>
                <a:ea typeface="Noto Sans Symbols"/>
                <a:cs typeface="Noto Sans Symbols"/>
              </a:rPr>
              <a:t>cellsize</a:t>
            </a:r>
            <a:r>
              <a:rPr lang="es-MX" sz="1800" dirty="0">
                <a:solidFill>
                  <a:srgbClr val="000000"/>
                </a:solidFill>
                <a:effectLst/>
                <a:latin typeface="Noto Sans Symbols"/>
                <a:ea typeface="Noto Sans Symbols"/>
                <a:cs typeface="Noto Sans Symbols"/>
              </a:rPr>
              <a:t> debe ser 0.</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800"/>
              </a:spcAft>
              <a:buFont typeface="Arial" panose="020B0604020202020204" pitchFamily="34" charset="0"/>
              <a:buChar char="●"/>
            </a:pPr>
            <a:r>
              <a:rPr lang="es-MX" sz="1800" dirty="0" err="1">
                <a:solidFill>
                  <a:srgbClr val="000000"/>
                </a:solidFill>
                <a:effectLst/>
                <a:latin typeface="Noto Sans Symbols"/>
                <a:ea typeface="Noto Sans Symbols"/>
                <a:cs typeface="Noto Sans Symbols"/>
              </a:rPr>
              <a:t>Nbins</a:t>
            </a:r>
            <a:r>
              <a:rPr lang="es-MX" sz="1800" dirty="0">
                <a:solidFill>
                  <a:srgbClr val="000000"/>
                </a:solidFill>
                <a:effectLst/>
                <a:latin typeface="Noto Sans Symbols"/>
                <a:ea typeface="Noto Sans Symbols"/>
                <a:cs typeface="Noto Sans Symbols"/>
              </a:rPr>
              <a:t> es el número de orientaciones o en cuántos intervalos se puede partir una celda, a mayor número mejor precisión. </a:t>
            </a:r>
            <a:endParaRPr lang="es-MX" sz="1800" dirty="0">
              <a:effectLst/>
              <a:latin typeface="Noto Sans Symbols"/>
              <a:ea typeface="Noto Sans Symbols"/>
              <a:cs typeface="Noto Sans Symbols"/>
            </a:endParaRPr>
          </a:p>
          <a:p>
            <a:pPr marL="0" marR="0" lvl="0" indent="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None/>
              <a:tabLst/>
              <a:defRPr/>
            </a:pPr>
            <a:r>
              <a:rPr lang="es-MX" sz="1800" dirty="0">
                <a:effectLst/>
                <a:latin typeface="Times New Roman" panose="02020603050405020304" pitchFamily="18" charset="0"/>
                <a:ea typeface="Times New Roman" panose="02020603050405020304" pitchFamily="18" charset="0"/>
              </a:rPr>
              <a:t>Aumentar el número de características tiene un impacto muy alto en el tamaño de la máquina de soporte vectorial, junto al tiempo de procesamiento. Por ello se consideró suficiente con un tamaño de celdas y de paso de 4 pixeles, lo que equivale a dividir la imagen en 256 bloques.</a:t>
            </a:r>
          </a:p>
          <a:p>
            <a:pPr marL="0" marR="0" lvl="0" indent="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None/>
              <a:tabLst/>
              <a:defRPr/>
            </a:pPr>
            <a:endParaRPr lang="es-MX" sz="1800" dirty="0">
              <a:effectLst/>
              <a:latin typeface="Times New Roman" panose="02020603050405020304" pitchFamily="18" charset="0"/>
              <a:ea typeface="Times New Roman" panose="02020603050405020304" pitchFamily="18" charset="0"/>
            </a:endParaRPr>
          </a:p>
          <a:p>
            <a:pPr marL="342900" lvl="0" indent="-342900" algn="just">
              <a:lnSpc>
                <a:spcPct val="200000"/>
              </a:lnSpc>
              <a:spcBef>
                <a:spcPts val="1200"/>
              </a:spcBef>
              <a:spcAft>
                <a:spcPts val="800"/>
              </a:spcAft>
              <a:buFont typeface="Symbol" panose="05050102010706020507" pitchFamily="18" charset="2"/>
              <a:buChar char=""/>
            </a:pPr>
            <a:endParaRPr lang="es-MX"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s-MX" dirty="0"/>
              <a:t>Para hallar gamma y c, se inicia con 400 muestras</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El tamaño en svm es menor, por una parte para un entrenamiento más rápido, pero también, porque la máquina va creciendo de tamaño con más muestras, debe reducirse para que quepa y se pueda cargar en el carro</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75d05fb91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75d05fb91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200000"/>
              </a:lnSpc>
              <a:spcBef>
                <a:spcPts val="1200"/>
              </a:spcBef>
              <a:spcAft>
                <a:spcPts val="800"/>
              </a:spcAft>
              <a:buFont typeface="Symbol" panose="05050102010706020507" pitchFamily="18" charset="2"/>
              <a:buChar char=""/>
            </a:pPr>
            <a:r>
              <a:rPr lang="es-MX" sz="1100" dirty="0">
                <a:effectLst/>
                <a:latin typeface="Times New Roman" panose="02020603050405020304" pitchFamily="18" charset="0"/>
                <a:ea typeface="Times New Roman" panose="02020603050405020304" pitchFamily="18" charset="0"/>
              </a:rPr>
              <a:t>Detección completa</a:t>
            </a:r>
          </a:p>
          <a:p>
            <a:pPr marL="342900" lvl="0" indent="-342900" algn="just">
              <a:lnSpc>
                <a:spcPct val="200000"/>
              </a:lnSpc>
              <a:spcBef>
                <a:spcPts val="1200"/>
              </a:spcBef>
              <a:spcAft>
                <a:spcPts val="800"/>
              </a:spcAft>
              <a:buFont typeface="Symbol" panose="05050102010706020507" pitchFamily="18" charset="2"/>
              <a:buChar char=""/>
            </a:pPr>
            <a:r>
              <a:rPr lang="es-MX" sz="1100" dirty="0">
                <a:effectLst/>
                <a:latin typeface="Times New Roman" panose="02020603050405020304" pitchFamily="18" charset="0"/>
                <a:ea typeface="Times New Roman" panose="02020603050405020304" pitchFamily="18" charset="0"/>
              </a:rPr>
              <a:t>Función que cada 5 frames realiza la detección completa del frame. Dentro, como no se usa la detección multiescala de HOG, si no que solo la predicción svm, se deben cargar los mismos parámetros para extraer las características con que fue entrenada originalmente:</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r>
              <a:rPr lang="es-MX" sz="1100" dirty="0">
                <a:effectLst/>
                <a:latin typeface="Times New Roman" panose="02020603050405020304" pitchFamily="18" charset="0"/>
                <a:ea typeface="Times New Roman" panose="02020603050405020304" pitchFamily="18" charset="0"/>
              </a:rPr>
              <a:t>El primer paso es usar el filtro de cascada para darnos una lista de candidatos en los que buscar. Usa el método de ventana deslizante y es bastante rápido, pero con muchos falsos positivos:</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r>
              <a:rPr lang="es-MX" sz="1100" dirty="0">
                <a:effectLst/>
                <a:latin typeface="Times New Roman" panose="02020603050405020304" pitchFamily="18" charset="0"/>
                <a:ea typeface="Times New Roman" panose="02020603050405020304" pitchFamily="18" charset="0"/>
              </a:rPr>
              <a:t>Posteriormente se recorre cada candidato, Se cambia de tamaño a 64x64 (mismo de HOG) y se extraen sus características:</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100" dirty="0">
              <a:effectLst/>
              <a:latin typeface="Times New Roman" panose="02020603050405020304" pitchFamily="18" charset="0"/>
              <a:ea typeface="Times New Roman" panose="02020603050405020304" pitchFamily="18" charset="0"/>
            </a:endParaRP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100" dirty="0">
              <a:effectLst/>
              <a:latin typeface="Times New Roman" panose="02020603050405020304" pitchFamily="18" charset="0"/>
              <a:ea typeface="Times New Roman" panose="02020603050405020304" pitchFamily="18" charset="0"/>
            </a:endParaRP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r>
              <a:rPr lang="es-MX" sz="1100" dirty="0">
                <a:effectLst/>
                <a:latin typeface="Times New Roman" panose="02020603050405020304" pitchFamily="18" charset="0"/>
                <a:ea typeface="Times New Roman" panose="02020603050405020304" pitchFamily="18" charset="0"/>
              </a:rPr>
              <a:t>Hecha la predicción, si el resultado es positivo (1), se guarda dos veces para poder usar </a:t>
            </a:r>
            <a:r>
              <a:rPr lang="es-MX" sz="1100" dirty="0" err="1">
                <a:effectLst/>
                <a:latin typeface="Times New Roman" panose="02020603050405020304" pitchFamily="18" charset="0"/>
                <a:ea typeface="Times New Roman" panose="02020603050405020304" pitchFamily="18" charset="0"/>
              </a:rPr>
              <a:t>groupRectangles</a:t>
            </a:r>
            <a:r>
              <a:rPr lang="es-MX" sz="1100" dirty="0">
                <a:effectLst/>
                <a:latin typeface="Times New Roman" panose="02020603050405020304" pitchFamily="18" charset="0"/>
                <a:ea typeface="Times New Roman" panose="02020603050405020304" pitchFamily="18" charset="0"/>
              </a:rPr>
              <a:t>. La función toma el promedio de los rectángulos sobrepuestos, pero solo los conserva si hay más de uno</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100" dirty="0">
              <a:effectLst/>
              <a:latin typeface="Times New Roman" panose="02020603050405020304" pitchFamily="18" charset="0"/>
              <a:ea typeface="Times New Roman" panose="02020603050405020304" pitchFamily="18" charset="0"/>
            </a:endParaRP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r>
              <a:rPr lang="es-MX" sz="1100" dirty="0">
                <a:effectLst/>
                <a:latin typeface="Times New Roman" panose="02020603050405020304" pitchFamily="18" charset="0"/>
                <a:ea typeface="Times New Roman" panose="02020603050405020304" pitchFamily="18" charset="0"/>
              </a:rPr>
              <a:t>Para la detección de sobre una región, se usa la posición predicha por el filtro de Kalman</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r>
              <a:rPr lang="es-MX" sz="1100" dirty="0">
                <a:effectLst/>
                <a:latin typeface="Times New Roman" panose="02020603050405020304" pitchFamily="18" charset="0"/>
                <a:ea typeface="Times New Roman" panose="02020603050405020304" pitchFamily="18" charset="0"/>
              </a:rPr>
              <a:t>Puede usar los mismos detectores que en el anterior, pero por velocidad, nos basta con el filtro de cascada</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100" dirty="0">
              <a:effectLst/>
              <a:latin typeface="Times New Roman" panose="02020603050405020304" pitchFamily="18" charset="0"/>
              <a:ea typeface="Times New Roman" panose="02020603050405020304" pitchFamily="18" charset="0"/>
            </a:endParaRPr>
          </a:p>
          <a:p>
            <a:pPr marL="342900" lvl="0" indent="-342900" algn="just">
              <a:lnSpc>
                <a:spcPct val="200000"/>
              </a:lnSpc>
              <a:spcBef>
                <a:spcPts val="1200"/>
              </a:spcBef>
              <a:spcAft>
                <a:spcPts val="800"/>
              </a:spcAft>
              <a:buFont typeface="Symbol" panose="05050102010706020507" pitchFamily="18" charset="2"/>
              <a:buChar char=""/>
            </a:pPr>
            <a:r>
              <a:rPr lang="es-MX" sz="1800" dirty="0">
                <a:effectLst/>
                <a:latin typeface="Times New Roman" panose="02020603050405020304" pitchFamily="18" charset="0"/>
                <a:ea typeface="Times New Roman" panose="02020603050405020304" pitchFamily="18" charset="0"/>
              </a:rPr>
              <a:t>1.1 es el factor por el que se va incrementando la ventana</a:t>
            </a:r>
          </a:p>
          <a:p>
            <a:pPr marL="342900" lvl="0" indent="-342900" algn="just">
              <a:lnSpc>
                <a:spcPct val="200000"/>
              </a:lnSpc>
              <a:spcAft>
                <a:spcPts val="800"/>
              </a:spcAft>
              <a:buFont typeface="Symbol" panose="05050102010706020507" pitchFamily="18" charset="2"/>
              <a:buChar char=""/>
            </a:pPr>
            <a:r>
              <a:rPr lang="es-MX" sz="1800" dirty="0">
                <a:effectLst/>
                <a:latin typeface="Times New Roman" panose="02020603050405020304" pitchFamily="18" charset="0"/>
                <a:ea typeface="Times New Roman" panose="02020603050405020304" pitchFamily="18" charset="0"/>
              </a:rPr>
              <a:t>2 son el número de coincidencias que deben aparecer</a:t>
            </a:r>
          </a:p>
          <a:p>
            <a:pPr marL="342900" lvl="0" indent="-342900" algn="just">
              <a:lnSpc>
                <a:spcPct val="200000"/>
              </a:lnSpc>
              <a:buFont typeface="Symbol" panose="05050102010706020507" pitchFamily="18" charset="2"/>
              <a:buChar char=""/>
            </a:pPr>
            <a:r>
              <a:rPr lang="es-MX" sz="1800" dirty="0" err="1">
                <a:effectLst/>
                <a:latin typeface="Times New Roman" panose="02020603050405020304" pitchFamily="18" charset="0"/>
                <a:ea typeface="Times New Roman" panose="02020603050405020304" pitchFamily="18" charset="0"/>
              </a:rPr>
              <a:t>Size</a:t>
            </a:r>
            <a:r>
              <a:rPr lang="es-MX" sz="1800" dirty="0">
                <a:effectLst/>
                <a:latin typeface="Times New Roman" panose="02020603050405020304" pitchFamily="18" charset="0"/>
                <a:ea typeface="Times New Roman" panose="02020603050405020304" pitchFamily="18" charset="0"/>
              </a:rPr>
              <a:t>(40,40) tamaño inicial de la ventana</a:t>
            </a:r>
          </a:p>
          <a:p>
            <a:pPr marL="342900" lvl="0" indent="-342900" algn="just">
              <a:lnSpc>
                <a:spcPct val="200000"/>
              </a:lnSpc>
              <a:spcAft>
                <a:spcPts val="600"/>
              </a:spcAft>
              <a:buFont typeface="Symbol" panose="05050102010706020507" pitchFamily="18" charset="2"/>
              <a:buChar char=""/>
            </a:pPr>
            <a:r>
              <a:rPr lang="es-MX" sz="1800" dirty="0" err="1">
                <a:effectLst/>
                <a:latin typeface="Times New Roman" panose="02020603050405020304" pitchFamily="18" charset="0"/>
                <a:ea typeface="Times New Roman" panose="02020603050405020304" pitchFamily="18" charset="0"/>
              </a:rPr>
              <a:t>Size</a:t>
            </a:r>
            <a:r>
              <a:rPr lang="es-MX" sz="1800" dirty="0">
                <a:effectLst/>
                <a:latin typeface="Times New Roman" panose="02020603050405020304" pitchFamily="18" charset="0"/>
                <a:ea typeface="Times New Roman" panose="02020603050405020304" pitchFamily="18" charset="0"/>
              </a:rPr>
              <a:t>(200,200) tamaño máximo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4509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75d05fb91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75d05fb91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para cada detección se revisa si es el mismo vehículo entre dos frames, basándose en que se halle en una posición cercana a la anterior.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6 variables la posición y velocidad en x y </a:t>
            </a:r>
            <a:r>
              <a:rPr lang="es-MX" sz="1800" dirty="0" err="1">
                <a:effectLst/>
                <a:latin typeface="Times New Roman" panose="02020603050405020304" pitchFamily="18" charset="0"/>
                <a:ea typeface="Times New Roman" panose="02020603050405020304" pitchFamily="18" charset="0"/>
              </a:rPr>
              <a:t>y</a:t>
            </a:r>
            <a:r>
              <a:rPr lang="es-MX" sz="1800" dirty="0">
                <a:effectLst/>
                <a:latin typeface="Times New Roman" panose="02020603050405020304" pitchFamily="18" charset="0"/>
                <a:ea typeface="Times New Roman" panose="02020603050405020304" pitchFamily="18" charset="0"/>
              </a:rPr>
              <a:t>, el tamaño de la ventana detectada </a:t>
            </a:r>
            <a:r>
              <a:rPr lang="es-MX" sz="1800" dirty="0" err="1">
                <a:effectLst/>
                <a:latin typeface="Times New Roman" panose="02020603050405020304" pitchFamily="18" charset="0"/>
                <a:ea typeface="Times New Roman" panose="02020603050405020304" pitchFamily="18" charset="0"/>
              </a:rPr>
              <a:t>width</a:t>
            </a:r>
            <a:r>
              <a:rPr lang="es-MX" sz="1800" dirty="0">
                <a:effectLst/>
                <a:latin typeface="Times New Roman" panose="02020603050405020304" pitchFamily="18" charset="0"/>
                <a:ea typeface="Times New Roman" panose="02020603050405020304" pitchFamily="18" charset="0"/>
              </a:rPr>
              <a:t> y </a:t>
            </a:r>
            <a:r>
              <a:rPr lang="es-MX" sz="1800" dirty="0" err="1">
                <a:effectLst/>
                <a:latin typeface="Times New Roman" panose="02020603050405020304" pitchFamily="18" charset="0"/>
                <a:ea typeface="Times New Roman" panose="02020603050405020304" pitchFamily="18" charset="0"/>
              </a:rPr>
              <a:t>height</a:t>
            </a:r>
            <a:r>
              <a:rPr lang="es-MX" sz="1800" dirty="0">
                <a:effectLst/>
                <a:latin typeface="Times New Roman" panose="02020603050405020304" pitchFamily="18" charset="0"/>
                <a:ea typeface="Times New Roman" panose="02020603050405020304" pitchFamily="18" charset="0"/>
              </a:rPr>
              <a:t>. , 4 son las que se miden, la posición y la ventana</a:t>
            </a:r>
          </a:p>
          <a:p>
            <a:pPr marL="0" lvl="0" indent="0" algn="l" rtl="0">
              <a:spcBef>
                <a:spcPts val="0"/>
              </a:spcBef>
              <a:spcAft>
                <a:spcPts val="0"/>
              </a:spcAft>
              <a:buNone/>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Después de crear el filtro, se agrega la primera medición del objeto en los estados </a:t>
            </a:r>
            <a:r>
              <a:rPr lang="es-MX" sz="1800" dirty="0" err="1">
                <a:effectLst/>
                <a:latin typeface="Times New Roman" panose="02020603050405020304" pitchFamily="18" charset="0"/>
                <a:ea typeface="Times New Roman" panose="02020603050405020304" pitchFamily="18" charset="0"/>
              </a:rPr>
              <a:t>statePre</a:t>
            </a:r>
            <a:r>
              <a:rPr lang="es-MX" sz="1800" dirty="0">
                <a:effectLst/>
                <a:latin typeface="Times New Roman" panose="02020603050405020304" pitchFamily="18" charset="0"/>
                <a:ea typeface="Times New Roman" panose="02020603050405020304" pitchFamily="18" charset="0"/>
              </a:rPr>
              <a:t> y </a:t>
            </a:r>
            <a:r>
              <a:rPr lang="es-MX" sz="1800" dirty="0" err="1">
                <a:effectLst/>
                <a:latin typeface="Times New Roman" panose="02020603050405020304" pitchFamily="18" charset="0"/>
                <a:ea typeface="Times New Roman" panose="02020603050405020304" pitchFamily="18" charset="0"/>
              </a:rPr>
              <a:t>statePost</a:t>
            </a:r>
            <a:r>
              <a:rPr lang="es-MX"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La posición en x depende de la posición y velocidad en x en el paso anterior. No se está tomando en cuenta la aceleración, y se considera x, y independientes. Mientras que las ventanas solo dependen de su valor anterior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se define la covarianza y el ruido.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Para </a:t>
            </a:r>
            <a:r>
              <a:rPr lang="es-MX" sz="1800" dirty="0" err="1">
                <a:effectLst/>
                <a:latin typeface="Times New Roman" panose="02020603050405020304" pitchFamily="18" charset="0"/>
                <a:ea typeface="Times New Roman" panose="02020603050405020304" pitchFamily="18" charset="0"/>
              </a:rPr>
              <a:t>processNoiseCov</a:t>
            </a:r>
            <a:r>
              <a:rPr lang="es-MX" sz="1800" dirty="0">
                <a:effectLst/>
                <a:latin typeface="Times New Roman" panose="02020603050405020304" pitchFamily="18" charset="0"/>
                <a:ea typeface="Times New Roman" panose="02020603050405020304" pitchFamily="18" charset="0"/>
              </a:rPr>
              <a:t> se encontró adecuado un valor de 5*10e^-5. Con un valor más grande se tiene una respuesta más rápida del filtro, pero es más propenso a errores cuando no hay detecciones. </a:t>
            </a:r>
          </a:p>
          <a:p>
            <a:pPr marL="0" lvl="0" indent="0" algn="l" rtl="0">
              <a:spcBef>
                <a:spcPts val="0"/>
              </a:spcBef>
              <a:spcAft>
                <a:spcPts val="0"/>
              </a:spcAft>
              <a:buNone/>
            </a:pPr>
            <a:endParaRPr lang="es-MX" dirty="0"/>
          </a:p>
          <a:p>
            <a:pPr marL="0" lvl="0" indent="0" algn="l" rtl="0">
              <a:spcBef>
                <a:spcPts val="0"/>
              </a:spcBef>
              <a:spcAft>
                <a:spcPts val="0"/>
              </a:spcAft>
              <a:buNone/>
            </a:pPr>
            <a:r>
              <a:rPr lang="es-MX" sz="1800" dirty="0" err="1">
                <a:effectLst/>
                <a:latin typeface="Times New Roman" panose="02020603050405020304" pitchFamily="18" charset="0"/>
                <a:ea typeface="Times New Roman" panose="02020603050405020304" pitchFamily="18" charset="0"/>
              </a:rPr>
              <a:t>measurementNoiseCov</a:t>
            </a:r>
            <a:r>
              <a:rPr lang="es-MX" sz="1800" dirty="0">
                <a:effectLst/>
                <a:latin typeface="Times New Roman" panose="02020603050405020304" pitchFamily="18" charset="0"/>
                <a:ea typeface="Times New Roman" panose="02020603050405020304" pitchFamily="18" charset="0"/>
              </a:rPr>
              <a:t> se puede interpretar en qué tanto se confía en las mediciones y es un error que se propaga hacia atrás. Representa el ruido que puede haber en las mediciones o para nuestro caso el detector.</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err="1">
                <a:effectLst/>
                <a:latin typeface="Times New Roman" panose="02020603050405020304" pitchFamily="18" charset="0"/>
              </a:rPr>
              <a:t>errorCovPost</a:t>
            </a:r>
            <a:r>
              <a:rPr lang="es-MX" sz="1800" dirty="0">
                <a:effectLst/>
                <a:latin typeface="Times New Roman" panose="02020603050405020304" pitchFamily="18" charset="0"/>
              </a:rPr>
              <a:t> de forma similar pero en lugar de la medición, con la predicción, confianza en la </a:t>
            </a:r>
            <a:r>
              <a:rPr lang="es-MX" sz="1800" dirty="0" err="1">
                <a:effectLst/>
                <a:latin typeface="Times New Roman" panose="02020603050405020304" pitchFamily="18" charset="0"/>
              </a:rPr>
              <a:t>prediccion</a:t>
            </a:r>
            <a:endParaRPr dirty="0"/>
          </a:p>
        </p:txBody>
      </p:sp>
    </p:spTree>
    <p:extLst>
      <p:ext uri="{BB962C8B-B14F-4D97-AF65-F5344CB8AC3E}">
        <p14:creationId xmlns:p14="http://schemas.microsoft.com/office/powerpoint/2010/main" val="702123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5d05fb91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75d05fb91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Times New Roman" panose="02020603050405020304" pitchFamily="18" charset="0"/>
              </a:rPr>
              <a:t>De la </a:t>
            </a:r>
            <a:r>
              <a:rPr lang="en-US" sz="1800" dirty="0" err="1">
                <a:effectLst/>
                <a:latin typeface="Times New Roman" panose="02020603050405020304" pitchFamily="18" charset="0"/>
                <a:ea typeface="Times New Roman" panose="02020603050405020304" pitchFamily="18" charset="0"/>
              </a:rPr>
              <a:t>combinación</a:t>
            </a:r>
            <a:r>
              <a:rPr lang="en-US" sz="1800" dirty="0">
                <a:effectLst/>
                <a:latin typeface="Times New Roman" panose="02020603050405020304" pitchFamily="18" charset="0"/>
                <a:ea typeface="Times New Roman" panose="02020603050405020304" pitchFamily="18" charset="0"/>
              </a:rPr>
              <a:t> de ambos </a:t>
            </a:r>
            <a:r>
              <a:rPr lang="en-US" sz="1800" dirty="0" err="1">
                <a:effectLst/>
                <a:latin typeface="Times New Roman" panose="02020603050405020304" pitchFamily="18" charset="0"/>
                <a:ea typeface="Times New Roman" panose="02020603050405020304" pitchFamily="18" charset="0"/>
              </a:rPr>
              <a:t>detectores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logra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detectar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a:t>
            </a:r>
            <a:r>
              <a:rPr lang="en-US" sz="1800" dirty="0">
                <a:effectLst/>
                <a:latin typeface="Times New Roman" panose="02020603050405020304" pitchFamily="18" charset="0"/>
                <a:ea typeface="Times New Roman" panose="02020603050405020304" pitchFamily="18" charset="0"/>
              </a:rPr>
              <a:t> 98.54% de </a:t>
            </a:r>
            <a:r>
              <a:rPr lang="en-US" sz="1800" dirty="0" err="1">
                <a:effectLst/>
                <a:latin typeface="Times New Roman" panose="02020603050405020304" pitchFamily="18" charset="0"/>
                <a:ea typeface="Times New Roman" panose="02020603050405020304" pitchFamily="18" charset="0"/>
              </a:rPr>
              <a:t>los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vehículos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correctamente</a:t>
            </a:r>
            <a:r>
              <a:rPr lang="en-US" sz="1800" dirty="0">
                <a:effectLst/>
                <a:latin typeface="Times New Roman" panose="02020603050405020304" pitchFamily="18" charset="0"/>
                <a:ea typeface="Times New Roman" panose="02020603050405020304" pitchFamily="18" charset="0"/>
              </a:rPr>
              <a:t>. Para la </a:t>
            </a:r>
            <a:r>
              <a:rPr lang="en-US" sz="1800" dirty="0" err="1">
                <a:effectLst/>
                <a:latin typeface="Times New Roman" panose="02020603050405020304" pitchFamily="18" charset="0"/>
                <a:ea typeface="Times New Roman" panose="02020603050405020304" pitchFamily="18" charset="0"/>
              </a:rPr>
              <a:t>detección</a:t>
            </a:r>
            <a:r>
              <a:rPr lang="en-US" sz="1800" dirty="0">
                <a:effectLst/>
                <a:latin typeface="Times New Roman" panose="02020603050405020304" pitchFamily="18" charset="0"/>
                <a:ea typeface="Times New Roman" panose="02020603050405020304" pitchFamily="18" charset="0"/>
              </a:rPr>
              <a:t> del 1.46% restante, </a:t>
            </a:r>
            <a:r>
              <a:rPr lang="en-US" sz="1800" dirty="0" err="1">
                <a:effectLst/>
                <a:latin typeface="Times New Roman" panose="02020603050405020304" pitchFamily="18" charset="0"/>
                <a:ea typeface="Times New Roman" panose="02020603050405020304" pitchFamily="18" charset="0"/>
              </a:rPr>
              <a:t>podría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bajarse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a:t>
            </a:r>
            <a:r>
              <a:rPr lang="en-US" sz="1800" dirty="0">
                <a:effectLst/>
                <a:latin typeface="Times New Roman" panose="02020603050405020304" pitchFamily="18" charset="0"/>
                <a:ea typeface="Times New Roman" panose="02020603050405020304" pitchFamily="18" charset="0"/>
              </a:rPr>
              <a:t> umbral, </a:t>
            </a:r>
            <a:r>
              <a:rPr lang="en-US" sz="1800" dirty="0" err="1">
                <a:effectLst/>
                <a:latin typeface="Times New Roman" panose="02020603050405020304" pitchFamily="18" charset="0"/>
                <a:ea typeface="Times New Roman" panose="02020603050405020304" pitchFamily="18" charset="0"/>
              </a:rPr>
              <a:t>pero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aumentaría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número</a:t>
            </a:r>
            <a:r>
              <a:rPr lang="en-US" sz="1800" dirty="0">
                <a:effectLst/>
                <a:latin typeface="Times New Roman" panose="02020603050405020304" pitchFamily="18" charset="0"/>
                <a:ea typeface="Times New Roman" panose="02020603050405020304" pitchFamily="18" charset="0"/>
              </a:rPr>
              <a:t> de </a:t>
            </a:r>
            <a:r>
              <a:rPr lang="en-US" sz="1800" dirty="0" err="1">
                <a:effectLst/>
                <a:latin typeface="Times New Roman" panose="02020603050405020304" pitchFamily="18" charset="0"/>
                <a:ea typeface="Times New Roman" panose="02020603050405020304" pitchFamily="18" charset="0"/>
              </a:rPr>
              <a:t>falsos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positivos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cual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ahorita</a:t>
            </a:r>
            <a:r>
              <a:rPr lang="en-US" sz="1800" dirty="0">
                <a:effectLst/>
                <a:latin typeface="Times New Roman" panose="02020603050405020304" pitchFamily="18" charset="0"/>
                <a:ea typeface="Times New Roman" panose="02020603050405020304" pitchFamily="18" charset="0"/>
              </a:rPr>
              <a:t> es de 0.225%). O </a:t>
            </a:r>
            <a:r>
              <a:rPr lang="en-US" sz="1800" dirty="0" err="1">
                <a:effectLst/>
                <a:latin typeface="Times New Roman" panose="02020603050405020304" pitchFamily="18" charset="0"/>
                <a:ea typeface="Times New Roman" panose="02020603050405020304" pitchFamily="18" charset="0"/>
              </a:rPr>
              <a:t>continuar</a:t>
            </a:r>
            <a:r>
              <a:rPr lang="en-US" sz="1800" dirty="0">
                <a:effectLst/>
                <a:latin typeface="Times New Roman" panose="02020603050405020304" pitchFamily="18" charset="0"/>
                <a:ea typeface="Times New Roman" panose="02020603050405020304" pitchFamily="18" charset="0"/>
              </a:rPr>
              <a:t> con la idea de </a:t>
            </a:r>
            <a:r>
              <a:rPr lang="en-US" sz="1800" dirty="0" err="1">
                <a:effectLst/>
                <a:latin typeface="Times New Roman" panose="02020603050405020304" pitchFamily="18" charset="0"/>
                <a:ea typeface="Times New Roman" panose="02020603050405020304" pitchFamily="18" charset="0"/>
              </a:rPr>
              <a:t>separar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múltiples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detectores</a:t>
            </a:r>
            <a:r>
              <a:rPr lang="en-US" sz="1800" dirty="0">
                <a:effectLst/>
                <a:latin typeface="Times New Roman" panose="02020603050405020304" pitchFamily="18" charset="0"/>
                <a:ea typeface="Times New Roman" panose="02020603050405020304" pitchFamily="18" charset="0"/>
              </a:rPr>
              <a:t> que </a:t>
            </a:r>
            <a:r>
              <a:rPr lang="en-US" sz="1800" dirty="0" err="1">
                <a:effectLst/>
                <a:latin typeface="Times New Roman" panose="02020603050405020304" pitchFamily="18" charset="0"/>
                <a:ea typeface="Times New Roman" panose="02020603050405020304" pitchFamily="18" charset="0"/>
              </a:rPr>
              <a:t>consideren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diferentes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posiciones</a:t>
            </a:r>
            <a:r>
              <a:rPr lang="en-US" sz="1800" dirty="0">
                <a:effectLst/>
                <a:latin typeface="Times New Roman" panose="02020603050405020304" pitchFamily="18" charset="0"/>
                <a:ea typeface="Times New Roman" panose="02020603050405020304" pitchFamily="18" charset="0"/>
              </a:rPr>
              <a:t> del </a:t>
            </a:r>
            <a:r>
              <a:rPr lang="en-US" sz="1800" dirty="0" err="1">
                <a:effectLst/>
                <a:latin typeface="Times New Roman" panose="02020603050405020304" pitchFamily="18" charset="0"/>
                <a:ea typeface="Times New Roman" panose="02020603050405020304" pitchFamily="18" charset="0"/>
              </a:rPr>
              <a:t>vehículo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incluido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cuando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aparece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incompleto</a:t>
            </a:r>
            <a:r>
              <a:rPr lang="en-US" sz="1800" dirty="0">
                <a:effectLst/>
                <a:latin typeface="Times New Roman" panose="02020603050405020304" pitchFamily="18" charset="0"/>
                <a:ea typeface="Times New Roman" panose="02020603050405020304" pitchFamily="18" charset="0"/>
              </a:rPr>
              <a:t>.</a:t>
            </a: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Debido a ella, cuando se presentan pequeños cambios en la iluminación o sombras, una detección puede no aparecer en el siguiente frame. A esto se le suma que la detección no siempre es igual. El área que detecta como vehículo o el centro puede variar ligeramente entre frames, lo que entorpece principalmente al filtro de Kalman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En el caso del filtro de cascada, desafortunadamente es la parte más débil de la detección. Entrenada con una muestra de 6000 imágenes positivas y negativas, tiene un desempeño pobre para detectar positivos: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2653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5d05fb91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75d05fb91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problema se puede visualizar en las figuras, donde a la hora de detectar autos que van apareciendo en las esquinas, ninguno de los dos detectores lo ven hasta que el auto no esté completo.</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Set de evaluación están mezclados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5d05fb91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75d05fb91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La solución presentada no es óptima, ni se puede trasladar a cualquier problema. Según las especificaciones se requiere de optimizar algunos puntos, entre ellos:</a:t>
            </a: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Tamaño mínimo y máximo para las ventanas en detección con cascada</a:t>
            </a:r>
            <a:r>
              <a:rPr lang="es-MX" sz="1800" dirty="0">
                <a:effectLst/>
                <a:latin typeface="Noto Sans Symbols"/>
                <a:ea typeface="Noto Sans Symbols"/>
                <a:cs typeface="Noto Sans Symbols"/>
              </a:rPr>
              <a:t>. D</a:t>
            </a:r>
            <a:r>
              <a:rPr lang="es-MX" sz="1800" dirty="0">
                <a:solidFill>
                  <a:srgbClr val="000000"/>
                </a:solidFill>
                <a:effectLst/>
                <a:latin typeface="Noto Sans Symbols"/>
                <a:ea typeface="Noto Sans Symbols"/>
                <a:cs typeface="Noto Sans Symbols"/>
              </a:rPr>
              <a:t>epende de la cámara, la distancia focal de esta, junto a su posición</a:t>
            </a:r>
            <a:r>
              <a:rPr lang="es-MX" sz="1800" dirty="0">
                <a:effectLst/>
                <a:latin typeface="Noto Sans Symbols"/>
                <a:ea typeface="Noto Sans Symbols"/>
                <a:cs typeface="Noto Sans Symbols"/>
              </a:rPr>
              <a:t>. S</a:t>
            </a:r>
            <a:r>
              <a:rPr lang="es-MX" sz="1800" dirty="0">
                <a:solidFill>
                  <a:srgbClr val="000000"/>
                </a:solidFill>
                <a:effectLst/>
                <a:latin typeface="Noto Sans Symbols"/>
                <a:ea typeface="Noto Sans Symbols"/>
                <a:cs typeface="Noto Sans Symbols"/>
              </a:rPr>
              <a:t>e pueden tener distintos zooms según el ángulo de visión, con los que las imágenes pueden ser más grandes o pequeñas a una misma distancia.</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Tamaño de la región de interés, el problema se realizó tomando en cuenta que la cámara del vehículo es de 640x480 pixeles, y parte del área de la imagen es ocupada por la parte frontal del vehículo. </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El número máximo de frames sin que aparezca una detección para seguir haciendo el seguimiento</a:t>
            </a:r>
            <a:r>
              <a:rPr lang="es-MX" sz="1800" dirty="0">
                <a:effectLst/>
                <a:latin typeface="Noto Sans Symbols"/>
                <a:ea typeface="Noto Sans Symbols"/>
                <a:cs typeface="Noto Sans Symbols"/>
              </a:rPr>
              <a:t>. De</a:t>
            </a:r>
            <a:r>
              <a:rPr lang="es-MX" sz="1800" dirty="0">
                <a:solidFill>
                  <a:srgbClr val="000000"/>
                </a:solidFill>
                <a:effectLst/>
                <a:latin typeface="Noto Sans Symbols"/>
                <a:ea typeface="Noto Sans Symbols"/>
                <a:cs typeface="Noto Sans Symbols"/>
              </a:rPr>
              <a:t>pende en parte de la potencia computacional del vehículo, con la cual se tendrá una tasa u otra para hacer el procesamiento de las imágenes</a:t>
            </a:r>
            <a:r>
              <a:rPr lang="es-MX" sz="1800" dirty="0">
                <a:effectLst/>
                <a:latin typeface="Noto Sans Symbols"/>
                <a:ea typeface="Noto Sans Symbols"/>
                <a:cs typeface="Noto Sans Symbols"/>
              </a:rPr>
              <a:t>. P</a:t>
            </a:r>
            <a:r>
              <a:rPr lang="es-MX" sz="1800" dirty="0">
                <a:solidFill>
                  <a:srgbClr val="000000"/>
                </a:solidFill>
                <a:effectLst/>
                <a:latin typeface="Noto Sans Symbols"/>
                <a:ea typeface="Noto Sans Symbols"/>
                <a:cs typeface="Noto Sans Symbols"/>
              </a:rPr>
              <a:t>or lo que entre frames se pueden esperar mayores o menores cambios según la frecuencia.</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Mismo razonamiento, para el máximo movimiento esperado de un vehículo entre dos frames, para poder asociar una detección como correspondiente al filtro de Kalman </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Según la tasa, se puede limitar el problema si se considera el entorno sobre el cual el vehículo se mueve, junto a su velocidad, se pueden ajustar mejor los parámetros del filtro, el </a:t>
            </a:r>
            <a:r>
              <a:rPr lang="es-MX" sz="1800" dirty="0" err="1">
                <a:solidFill>
                  <a:srgbClr val="000000"/>
                </a:solidFill>
                <a:effectLst/>
                <a:latin typeface="Noto Sans Symbols"/>
                <a:ea typeface="Noto Sans Symbols"/>
                <a:cs typeface="Noto Sans Symbols"/>
              </a:rPr>
              <a:t>processNoiseCov</a:t>
            </a:r>
            <a:r>
              <a:rPr lang="es-MX" sz="1800" dirty="0">
                <a:solidFill>
                  <a:srgbClr val="000000"/>
                </a:solidFill>
                <a:effectLst/>
                <a:latin typeface="Noto Sans Symbols"/>
                <a:ea typeface="Noto Sans Symbols"/>
                <a:cs typeface="Noto Sans Symbols"/>
              </a:rPr>
              <a:t>, </a:t>
            </a:r>
            <a:r>
              <a:rPr lang="es-MX" sz="1800" dirty="0" err="1">
                <a:solidFill>
                  <a:srgbClr val="000000"/>
                </a:solidFill>
                <a:effectLst/>
                <a:latin typeface="Noto Sans Symbols"/>
                <a:ea typeface="Noto Sans Symbols"/>
                <a:cs typeface="Noto Sans Symbols"/>
              </a:rPr>
              <a:t>measurementNoiseCov</a:t>
            </a:r>
            <a:r>
              <a:rPr lang="es-MX" sz="1800" dirty="0">
                <a:solidFill>
                  <a:srgbClr val="000000"/>
                </a:solidFill>
                <a:effectLst/>
                <a:latin typeface="Noto Sans Symbols"/>
                <a:ea typeface="Noto Sans Symbols"/>
                <a:cs typeface="Noto Sans Symbols"/>
              </a:rPr>
              <a:t> y </a:t>
            </a:r>
            <a:r>
              <a:rPr lang="es-MX" sz="1800" dirty="0" err="1">
                <a:solidFill>
                  <a:srgbClr val="000000"/>
                </a:solidFill>
                <a:effectLst/>
                <a:latin typeface="Noto Sans Symbols"/>
                <a:ea typeface="Noto Sans Symbols"/>
                <a:cs typeface="Noto Sans Symbols"/>
              </a:rPr>
              <a:t>errorCovPost</a:t>
            </a:r>
            <a:r>
              <a:rPr lang="es-MX" sz="1800" dirty="0">
                <a:solidFill>
                  <a:srgbClr val="000000"/>
                </a:solidFill>
                <a:effectLst/>
                <a:latin typeface="Noto Sans Symbols"/>
                <a:ea typeface="Noto Sans Symbols"/>
                <a:cs typeface="Noto Sans Symbols"/>
              </a:rPr>
              <a:t>.</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Igualmente se puede mejorar la precisión de los detectores</a:t>
            </a:r>
            <a:r>
              <a:rPr lang="es-MX" sz="1800" dirty="0">
                <a:effectLst/>
                <a:latin typeface="Noto Sans Symbols"/>
                <a:ea typeface="Noto Sans Symbols"/>
                <a:cs typeface="Noto Sans Symbols"/>
              </a:rPr>
              <a:t>. L</a:t>
            </a:r>
            <a:r>
              <a:rPr lang="es-MX" sz="1800" dirty="0">
                <a:solidFill>
                  <a:srgbClr val="000000"/>
                </a:solidFill>
                <a:effectLst/>
                <a:latin typeface="Noto Sans Symbols"/>
                <a:ea typeface="Noto Sans Symbols"/>
                <a:cs typeface="Noto Sans Symbols"/>
              </a:rPr>
              <a:t>imitando el problema a algún ambiente</a:t>
            </a:r>
            <a:r>
              <a:rPr lang="es-MX" sz="1800" dirty="0">
                <a:effectLst/>
                <a:latin typeface="Noto Sans Symbols"/>
                <a:ea typeface="Noto Sans Symbols"/>
                <a:cs typeface="Noto Sans Symbols"/>
              </a:rPr>
              <a:t>, o</a:t>
            </a:r>
            <a:r>
              <a:rPr lang="es-MX" sz="1800" dirty="0">
                <a:solidFill>
                  <a:srgbClr val="000000"/>
                </a:solidFill>
                <a:effectLst/>
                <a:latin typeface="Noto Sans Symbols"/>
                <a:ea typeface="Noto Sans Symbols"/>
                <a:cs typeface="Noto Sans Symbols"/>
              </a:rPr>
              <a:t> dividiendo la imagen y aplicar según la región distintos clasificadores.</a:t>
            </a:r>
            <a:endParaRPr lang="es-MX" sz="1800" dirty="0">
              <a:effectLst/>
              <a:latin typeface="Noto Sans Symbols"/>
              <a:ea typeface="Noto Sans Symbols"/>
              <a:cs typeface="Noto Sans Symbol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797284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5d05fb91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75d05fb91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En el caso del carro, se tiene una computadora </a:t>
            </a:r>
            <a:r>
              <a:rPr lang="es-MX" sz="1800" dirty="0" err="1">
                <a:effectLst/>
                <a:latin typeface="Times New Roman" panose="02020603050405020304" pitchFamily="18" charset="0"/>
                <a:ea typeface="Times New Roman" panose="02020603050405020304" pitchFamily="18" charset="0"/>
              </a:rPr>
              <a:t>odroid</a:t>
            </a:r>
            <a:r>
              <a:rPr lang="es-MX" sz="1800" dirty="0">
                <a:effectLst/>
                <a:latin typeface="Times New Roman" panose="02020603050405020304" pitchFamily="18" charset="0"/>
                <a:ea typeface="Times New Roman" panose="02020603050405020304" pitchFamily="18" charset="0"/>
              </a:rPr>
              <a:t> xu4, la cual tiene un procesador de 8 núcleos con velocidad de 2 GHz. De memoria </a:t>
            </a:r>
            <a:r>
              <a:rPr lang="es-MX" sz="1800" dirty="0" err="1">
                <a:effectLst/>
                <a:latin typeface="Times New Roman" panose="02020603050405020304" pitchFamily="18" charset="0"/>
                <a:ea typeface="Times New Roman" panose="02020603050405020304" pitchFamily="18" charset="0"/>
              </a:rPr>
              <a:t>ram</a:t>
            </a:r>
            <a:r>
              <a:rPr lang="es-MX" sz="1800" dirty="0">
                <a:effectLst/>
                <a:latin typeface="Times New Roman" panose="02020603050405020304" pitchFamily="18" charset="0"/>
                <a:ea typeface="Times New Roman" panose="02020603050405020304" pitchFamily="18" charset="0"/>
              </a:rPr>
              <a:t> contiene únicamente 2 GB DDR3. Con estas características, le toma cerca de medio segundo procesar un frame completo. Considerando que la detección solo en regiones es más rápida, el carro apenas podría procesar cerca de 5 frames por segundo.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De lo observado en el carro físico, es que demora más en la predicción con las máquinas de soporte vectorial.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Memoria </a:t>
            </a:r>
            <a:r>
              <a:rPr lang="es-MX" sz="1800" dirty="0" err="1">
                <a:effectLst/>
                <a:latin typeface="Times New Roman" panose="02020603050405020304" pitchFamily="18" charset="0"/>
              </a:rPr>
              <a:t>ram</a:t>
            </a:r>
            <a:r>
              <a:rPr lang="es-MX" sz="1800" dirty="0">
                <a:effectLst/>
                <a:latin typeface="Times New Roman" panose="02020603050405020304" pitchFamily="18" charset="0"/>
              </a:rPr>
              <a:t> el problema</a:t>
            </a:r>
            <a:endParaRPr dirty="0"/>
          </a:p>
        </p:txBody>
      </p:sp>
    </p:spTree>
    <p:extLst>
      <p:ext uri="{BB962C8B-B14F-4D97-AF65-F5344CB8AC3E}">
        <p14:creationId xmlns:p14="http://schemas.microsoft.com/office/powerpoint/2010/main" val="171471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75d05fb91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75d05fb91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r>
              <a:rPr lang="es-MX" sz="1800" dirty="0">
                <a:effectLst/>
                <a:latin typeface="Times New Roman" panose="02020603050405020304" pitchFamily="18" charset="0"/>
                <a:ea typeface="Times New Roman" panose="02020603050405020304" pitchFamily="18" charset="0"/>
              </a:rPr>
              <a:t> se simula, dado un escenario, el riesgo o probabilidad de choque entre dos vehículos (para ello, a cierta distancia deben recibir al menos cierto número de mensajes). </a:t>
            </a:r>
          </a:p>
          <a:p>
            <a:r>
              <a:rPr lang="es-MX" sz="1800" dirty="0">
                <a:effectLst/>
                <a:latin typeface="Times New Roman" panose="02020603050405020304" pitchFamily="18" charset="0"/>
                <a:ea typeface="Times New Roman" panose="02020603050405020304" pitchFamily="18" charset="0"/>
              </a:rPr>
              <a:t>En el escenario planteado, un coche busca incorporarse sobre una vialidad rápida en donde no tiene línea de visión con otros vehículos y, por lo tanto, por sí solo el nodo detector del coche no es útil, </a:t>
            </a:r>
          </a:p>
          <a:p>
            <a:r>
              <a:rPr lang="es-MX" sz="1800" dirty="0">
                <a:effectLst/>
                <a:latin typeface="Times New Roman" panose="02020603050405020304" pitchFamily="18" charset="0"/>
              </a:rPr>
              <a:t>En la imagen 200 m y 100 metros antes de la intersección</a:t>
            </a:r>
          </a:p>
          <a:p>
            <a:endParaRPr lang="es-MX" sz="1800" dirty="0">
              <a:effectLst/>
              <a:latin typeface="Times New Roman" panose="02020603050405020304" pitchFamily="18" charset="0"/>
            </a:endParaRPr>
          </a:p>
          <a:p>
            <a:endParaRPr lang="es-MX" sz="1800" dirty="0">
              <a:effectLst/>
              <a:latin typeface="Times New Roman" panose="02020603050405020304" pitchFamily="18" charset="0"/>
            </a:endParaRPr>
          </a:p>
          <a:p>
            <a:endParaRPr lang="es-MX" sz="1800" dirty="0">
              <a:effectLst/>
              <a:latin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sz="1100" dirty="0">
                <a:effectLst/>
                <a:latin typeface="Times New Roman" panose="02020603050405020304" pitchFamily="18" charset="0"/>
                <a:ea typeface="Times New Roman" panose="02020603050405020304" pitchFamily="18" charset="0"/>
              </a:rPr>
              <a:t>tres archivos principales, .</a:t>
            </a:r>
            <a:r>
              <a:rPr lang="es-MX" sz="1100" dirty="0" err="1">
                <a:effectLst/>
                <a:latin typeface="Times New Roman" panose="02020603050405020304" pitchFamily="18" charset="0"/>
                <a:ea typeface="Times New Roman" panose="02020603050405020304" pitchFamily="18" charset="0"/>
              </a:rPr>
              <a:t>ned</a:t>
            </a:r>
            <a:r>
              <a:rPr lang="es-MX" sz="1100" dirty="0">
                <a:effectLst/>
                <a:latin typeface="Times New Roman" panose="02020603050405020304" pitchFamily="18" charset="0"/>
                <a:ea typeface="Times New Roman" panose="02020603050405020304" pitchFamily="18" charset="0"/>
              </a:rPr>
              <a:t> para agregar los módulos que se usan y describir la topología de la red; el archivo .</a:t>
            </a:r>
            <a:r>
              <a:rPr lang="es-MX" sz="1100" dirty="0" err="1">
                <a:effectLst/>
                <a:latin typeface="Times New Roman" panose="02020603050405020304" pitchFamily="18" charset="0"/>
                <a:ea typeface="Times New Roman" panose="02020603050405020304" pitchFamily="18" charset="0"/>
              </a:rPr>
              <a:t>ini</a:t>
            </a:r>
            <a:r>
              <a:rPr lang="es-MX" sz="1100" dirty="0">
                <a:effectLst/>
                <a:latin typeface="Times New Roman" panose="02020603050405020304" pitchFamily="18" charset="0"/>
                <a:ea typeface="Times New Roman" panose="02020603050405020304" pitchFamily="18" charset="0"/>
              </a:rPr>
              <a:t> realiza la configuración de la red; y la aplicación programada en C++, que describe el comportamiento de los nodos.</a:t>
            </a:r>
            <a:endParaRPr lang="es-MX" sz="1100" dirty="0">
              <a:latin typeface="+mj-lt"/>
              <a:ea typeface="Times New Roman" panose="02020603050405020304" pitchFamily="18" charset="0"/>
            </a:endParaRPr>
          </a:p>
          <a:p>
            <a:endParaRPr lang="es-MX" dirty="0"/>
          </a:p>
          <a:p>
            <a:endParaRPr lang="es-MX" dirty="0"/>
          </a:p>
          <a:p>
            <a:pPr algn="just">
              <a:lnSpc>
                <a:spcPct val="200000"/>
              </a:lnSpc>
              <a:spcBef>
                <a:spcPts val="1200"/>
              </a:spcBef>
              <a:spcAft>
                <a:spcPts val="600"/>
              </a:spcAft>
            </a:pPr>
            <a:r>
              <a:rPr lang="es-MX" sz="1100" dirty="0">
                <a:effectLst/>
                <a:latin typeface="Times New Roman" panose="02020603050405020304" pitchFamily="18" charset="0"/>
                <a:ea typeface="Times New Roman" panose="02020603050405020304" pitchFamily="18" charset="0"/>
              </a:rPr>
              <a:t>tendencias, vehículo a infraestructura y vehículo a vehículo.</a:t>
            </a:r>
          </a:p>
          <a:p>
            <a:r>
              <a:rPr lang="es-MX" sz="1100" dirty="0">
                <a:effectLst/>
                <a:latin typeface="Times New Roman" panose="02020603050405020304" pitchFamily="18" charset="0"/>
                <a:ea typeface="Times New Roman" panose="02020603050405020304" pitchFamily="18" charset="0"/>
              </a:rPr>
              <a:t>En vehículo a vehículo se ha explorado desde la tercera generación de telefonía celular con la 3GPP. A manera de servicios que permiten a dispositivos comunicarse entre sí cuando están en proximidad </a:t>
            </a:r>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75d05fb9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75d05fb9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En México…</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En este sentido, los avances alcanzados en los coches autónomos pueden tener un efecto transformador en la vida de las personas, al mejorar la seguridad al volante y poder reducir accidentes viales. </a:t>
            </a:r>
          </a:p>
          <a:p>
            <a:pPr marL="0" lvl="0" indent="0" algn="l" rtl="0">
              <a:spcBef>
                <a:spcPts val="0"/>
              </a:spcBef>
              <a:spcAft>
                <a:spcPts val="0"/>
              </a:spcAft>
              <a:buNone/>
            </a:pPr>
            <a:r>
              <a:rPr lang="es-MX" sz="1800" dirty="0">
                <a:effectLst/>
                <a:latin typeface="Times New Roman" panose="02020603050405020304" pitchFamily="18" charset="0"/>
              </a:rPr>
              <a:t>Además, el ITAM…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modelo de coche autónomo, llamado AutoModelcar, contiene sensores y actuadores, como cámaras y un LiDAR. Cada uno de estos, es controlable de forma independiente, pero carece de nodos que los integren en su totalidad para dotarle de un funcionamiento autónomo.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Además, no contempla módulos para la comunicación entre otros carros, y la documentación con que se cuenta es deficiente.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En proyectos anteriores, alumnos abarcaron la parte de planificación de movimiento, que le permite al vehículo identificar las líneas de los carriles y moverse en ellos.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proyecto pretende continuar y trabajar sobre los problemas de percepción y comunicación. Igualmente, resolver el problema de la falta de documentación</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5d05fb91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5d05fb91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Dentro de las redes móviles ad hoc (MANET), un tipo específico son las redes vehiculares ad hoc donde los nodos son coches con módulos de comunicación inalámbrica</a:t>
            </a:r>
          </a:p>
          <a:p>
            <a:pPr marL="0" lvl="0" indent="0" algn="l" rtl="0">
              <a:spcBef>
                <a:spcPts val="0"/>
              </a:spcBef>
              <a:spcAft>
                <a:spcPts val="0"/>
              </a:spcAft>
              <a:buNone/>
            </a:pPr>
            <a:endParaRPr lang="es-MX" sz="1800" dirty="0">
              <a:effectLst/>
              <a:latin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En el caso de redes vanet se debe lidiar con una cantidad variable de nodos, que, según el tráfico, se pueden mover a gran velocidad, y que en muchos casos no hay línea de visión. Aunque como ventaja se tiene que su movimiento es conocido, y está limitado a los caminos existentes. Esto facilitaría el uso de modelos que usan infraestructura para su conexión.</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Entre las tareas de seguridad que se plantean, se incluye el avisar si tanto el vehículo usuario como otro dentro de su rango de visión se detiene, da la vuelta, cambia de carril, si desacelera, o realiza alguna acción anormal. Esto con el fin de evitar colisiones.</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Para estas tareas se requiere tanto de modelos que sean seguros, confiables y de baja latencia. Para nuestras tareas además se requieren de aplicaciones de localización con buena precisión, los ideales para esta tarea son los sistemas de navegación satelital. </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5d05fb91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5d05fb91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según qué información se quiere compartir y a qué participantes les puede interesar</a:t>
            </a:r>
          </a:p>
          <a:p>
            <a:pPr marL="0" lvl="0" indent="0" algn="l" rtl="0">
              <a:spcBef>
                <a:spcPts val="0"/>
              </a:spcBef>
              <a:spcAft>
                <a:spcPts val="0"/>
              </a:spcAft>
              <a:buNone/>
            </a:pPr>
            <a:r>
              <a:rPr lang="es-MX" sz="1800" dirty="0">
                <a:effectLst/>
                <a:latin typeface="Times New Roman" panose="02020603050405020304" pitchFamily="18" charset="0"/>
              </a:rPr>
              <a:t>Con la idea de compartir las detecciones por razones de seguridad. No nos interesa abarcar gran área, como se ve en los resultados, con 200 metros se logra notificar adecuadamente a los vehículos en la mayoría de casos, y por la misma razón, en general un solo salto es suficiente, para cubrir puntos ciegos. En cambio, buscar una gran cobertura, puede traernos problemas de inundación. Lo que podría ser interesante, es el uso de alguna forma de </a:t>
            </a:r>
            <a:r>
              <a:rPr lang="es-MX" sz="1800" dirty="0" err="1">
                <a:effectLst/>
                <a:latin typeface="Times New Roman" panose="02020603050405020304" pitchFamily="18" charset="0"/>
              </a:rPr>
              <a:t>geocasting</a:t>
            </a:r>
            <a:r>
              <a:rPr lang="es-MX" sz="1800" dirty="0">
                <a:effectLst/>
                <a:latin typeface="Times New Roman" panose="02020603050405020304" pitchFamily="18" charset="0"/>
              </a:rPr>
              <a:t>, lo que requeriría de mayor inteligencia en el modelo, para que el mensaje solo fuera procesado por autos a los que le sirva (por ejemplo, mismo carril)</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rPr>
              <a:t>En el modelo por simplicidad nos limitamos a </a:t>
            </a:r>
            <a:r>
              <a:rPr lang="es-MX" sz="1800" dirty="0" err="1">
                <a:effectLst/>
                <a:latin typeface="Times New Roman" panose="02020603050405020304" pitchFamily="18" charset="0"/>
              </a:rPr>
              <a:t>broadcasting</a:t>
            </a:r>
            <a:r>
              <a:rPr lang="es-MX" sz="1800" dirty="0">
                <a:effectLst/>
                <a:latin typeface="Times New Roman" panose="02020603050405020304" pitchFamily="18" charset="0"/>
              </a:rPr>
              <a:t> con un solo salto.</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err="1">
                <a:effectLst/>
                <a:latin typeface="Times New Roman" panose="02020603050405020304" pitchFamily="18" charset="0"/>
                <a:ea typeface="Times New Roman" panose="02020603050405020304" pitchFamily="18" charset="0"/>
              </a:rPr>
              <a:t>unicast</a:t>
            </a:r>
            <a:r>
              <a:rPr lang="es-MX" sz="1800" dirty="0">
                <a:effectLst/>
                <a:latin typeface="Times New Roman" panose="02020603050405020304" pitchFamily="18" charset="0"/>
                <a:ea typeface="Times New Roman" panose="02020603050405020304" pitchFamily="18" charset="0"/>
              </a:rPr>
              <a:t> que pueden funcionar según algunas aplicaciones, que requieran de que dos nodos se conecten. Sin embargo, para aplicaciones de seguridad, no es ideal ya que es muy lento y presenta dificultades de escalabilidad, lo que no es útil para nuestro objetivo.</a:t>
            </a:r>
          </a:p>
          <a:p>
            <a:pPr marL="0" lvl="0" indent="0" algn="l" rtl="0">
              <a:spcBef>
                <a:spcPts val="0"/>
              </a:spcBef>
              <a:spcAft>
                <a:spcPts val="0"/>
              </a:spcAft>
              <a:buNone/>
            </a:pPr>
            <a:endParaRPr lang="es-MX" sz="1800" dirty="0">
              <a:effectLst/>
              <a:latin typeface="Times New Roman" panose="02020603050405020304" pitchFamily="18" charset="0"/>
            </a:endParaRPr>
          </a:p>
          <a:p>
            <a:pPr marL="342900" lvl="0" indent="-342900" algn="just">
              <a:lnSpc>
                <a:spcPct val="200000"/>
              </a:lnSpc>
              <a:spcBef>
                <a:spcPts val="1200"/>
              </a:spcBef>
              <a:buFont typeface="Symbol" panose="05050102010706020507" pitchFamily="18" charset="2"/>
              <a:buChar char=""/>
            </a:pPr>
            <a:r>
              <a:rPr lang="es-MX" sz="1800" dirty="0">
                <a:effectLst/>
                <a:latin typeface="Times New Roman" panose="02020603050405020304" pitchFamily="18" charset="0"/>
                <a:ea typeface="Times New Roman" panose="02020603050405020304" pitchFamily="18" charset="0"/>
              </a:rPr>
              <a:t>Inundación: Todo nodo que recibe la información lo reenvía, para evitar duplicación se puede implementar contadores (Time </a:t>
            </a:r>
            <a:r>
              <a:rPr lang="es-MX" sz="1800" dirty="0" err="1">
                <a:effectLst/>
                <a:latin typeface="Times New Roman" panose="02020603050405020304" pitchFamily="18" charset="0"/>
                <a:ea typeface="Times New Roman" panose="02020603050405020304" pitchFamily="18" charset="0"/>
              </a:rPr>
              <a:t>to</a:t>
            </a:r>
            <a:r>
              <a:rPr lang="es-MX" sz="1800" dirty="0">
                <a:effectLst/>
                <a:latin typeface="Times New Roman" panose="02020603050405020304" pitchFamily="18" charset="0"/>
                <a:ea typeface="Times New Roman" panose="02020603050405020304" pitchFamily="18" charset="0"/>
              </a:rPr>
              <a:t> Live </a:t>
            </a:r>
            <a:r>
              <a:rPr lang="es-MX" sz="1800" dirty="0" err="1">
                <a:effectLst/>
                <a:latin typeface="Times New Roman" panose="02020603050405020304" pitchFamily="18" charset="0"/>
                <a:ea typeface="Times New Roman" panose="02020603050405020304" pitchFamily="18" charset="0"/>
              </a:rPr>
              <a:t>ttl</a:t>
            </a:r>
            <a:r>
              <a:rPr lang="es-MX" sz="1800" dirty="0">
                <a:effectLst/>
                <a:latin typeface="Times New Roman" panose="02020603050405020304" pitchFamily="18" charset="0"/>
                <a:ea typeface="Times New Roman" panose="02020603050405020304" pitchFamily="18" charset="0"/>
              </a:rPr>
              <a:t>) de cuántas veces se debe reenviar.</a:t>
            </a:r>
          </a:p>
          <a:p>
            <a:pPr marL="342900" lvl="0" indent="-342900" algn="just">
              <a:lnSpc>
                <a:spcPct val="200000"/>
              </a:lnSpc>
              <a:buFont typeface="Symbol" panose="05050102010706020507" pitchFamily="18" charset="2"/>
              <a:buChar char=""/>
            </a:pPr>
            <a:r>
              <a:rPr lang="es-MX" sz="1800" dirty="0" err="1">
                <a:effectLst/>
                <a:latin typeface="Times New Roman" panose="02020603050405020304" pitchFamily="18" charset="0"/>
                <a:ea typeface="Times New Roman" panose="02020603050405020304" pitchFamily="18" charset="0"/>
              </a:rPr>
              <a:t>Beaconing</a:t>
            </a:r>
            <a:r>
              <a:rPr lang="es-MX" sz="1800" dirty="0">
                <a:effectLst/>
                <a:latin typeface="Times New Roman" panose="02020603050405020304" pitchFamily="18" charset="0"/>
                <a:ea typeface="Times New Roman" panose="02020603050405020304" pitchFamily="18" charset="0"/>
              </a:rPr>
              <a:t>: Se considera como el envío periódico de información, ayuda a limitar la densidad de información en la red.</a:t>
            </a:r>
          </a:p>
          <a:p>
            <a:pPr marL="342900" lvl="0" indent="-342900" algn="just">
              <a:lnSpc>
                <a:spcPct val="200000"/>
              </a:lnSpc>
              <a:spcAft>
                <a:spcPts val="600"/>
              </a:spcAft>
              <a:buFont typeface="Symbol" panose="05050102010706020507" pitchFamily="18" charset="2"/>
              <a:buChar char=""/>
            </a:pPr>
            <a:r>
              <a:rPr lang="es-MX" sz="1800" dirty="0" err="1">
                <a:effectLst/>
                <a:latin typeface="Times New Roman" panose="02020603050405020304" pitchFamily="18" charset="0"/>
                <a:ea typeface="Times New Roman" panose="02020603050405020304" pitchFamily="18" charset="0"/>
              </a:rPr>
              <a:t>Geocasting</a:t>
            </a:r>
            <a:r>
              <a:rPr lang="es-MX" sz="1800" dirty="0">
                <a:effectLst/>
                <a:latin typeface="Times New Roman" panose="02020603050405020304" pitchFamily="18" charset="0"/>
                <a:ea typeface="Times New Roman" panose="02020603050405020304" pitchFamily="18" charset="0"/>
              </a:rPr>
              <a:t>: Los nodos reenvían la información solo dentro de un área geográfica.</a:t>
            </a:r>
          </a:p>
          <a:p>
            <a:pPr marL="0" lvl="0" indent="0" algn="l" rtl="0">
              <a:spcBef>
                <a:spcPts val="0"/>
              </a:spcBef>
              <a:spcAft>
                <a:spcPts val="0"/>
              </a:spcAft>
              <a:buNone/>
            </a:pPr>
            <a:endParaRPr lang="es-MX" dirty="0"/>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protocolos </a:t>
            </a:r>
            <a:r>
              <a:rPr lang="es-MX" sz="1800" dirty="0" err="1">
                <a:effectLst/>
                <a:latin typeface="Times New Roman" panose="02020603050405020304" pitchFamily="18" charset="0"/>
                <a:ea typeface="Times New Roman" panose="02020603050405020304" pitchFamily="18" charset="0"/>
              </a:rPr>
              <a:t>gossip</a:t>
            </a:r>
            <a:r>
              <a:rPr lang="es-MX" sz="1800" dirty="0">
                <a:effectLst/>
                <a:latin typeface="Times New Roman" panose="02020603050405020304" pitchFamily="18" charset="0"/>
                <a:ea typeface="Times New Roman" panose="02020603050405020304" pitchFamily="18" charset="0"/>
              </a:rPr>
              <a:t> donde un nodo se empareja con otros nodos de forma aleatoria (en lugar de retransmitir a todos dentro de su rango), estos nodos que reciben la información a su vez están emparejados con otros a los que les comparten la información. Lo que nos lleva a otra alternativa que se explora, la idea de formar grupos o </a:t>
            </a:r>
            <a:r>
              <a:rPr lang="es-MX" sz="1800" dirty="0" err="1">
                <a:effectLst/>
                <a:latin typeface="Times New Roman" panose="02020603050405020304" pitchFamily="18" charset="0"/>
                <a:ea typeface="Times New Roman" panose="02020603050405020304" pitchFamily="18" charset="0"/>
              </a:rPr>
              <a:t>clustering</a:t>
            </a:r>
            <a:r>
              <a:rPr lang="es-MX" sz="1800" dirty="0">
                <a:effectLst/>
                <a:latin typeface="Times New Roman" panose="02020603050405020304" pitchFamily="18" charset="0"/>
                <a:ea typeface="Times New Roman" panose="02020603050405020304" pitchFamily="18" charset="0"/>
              </a:rPr>
              <a:t>. </a:t>
            </a:r>
            <a:endParaRPr dirty="0"/>
          </a:p>
        </p:txBody>
      </p:sp>
    </p:spTree>
    <p:extLst>
      <p:ext uri="{BB962C8B-B14F-4D97-AF65-F5344CB8AC3E}">
        <p14:creationId xmlns:p14="http://schemas.microsoft.com/office/powerpoint/2010/main" val="2907824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5d05fb91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5d05fb91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Ad-hoc </a:t>
            </a:r>
            <a:r>
              <a:rPr lang="es-MX" sz="1800" dirty="0" err="1">
                <a:effectLst/>
                <a:latin typeface="Times New Roman" panose="02020603050405020304" pitchFamily="18" charset="0"/>
                <a:ea typeface="Times New Roman" panose="02020603050405020304" pitchFamily="18" charset="0"/>
              </a:rPr>
              <a:t>on</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demand</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distance</a:t>
            </a:r>
            <a:r>
              <a:rPr lang="es-MX" sz="1800" dirty="0">
                <a:effectLst/>
                <a:latin typeface="Times New Roman" panose="02020603050405020304" pitchFamily="18" charset="0"/>
                <a:ea typeface="Times New Roman" panose="02020603050405020304" pitchFamily="18" charset="0"/>
              </a:rPr>
              <a:t> vector </a:t>
            </a:r>
            <a:r>
              <a:rPr lang="es-MX" sz="1800" dirty="0" err="1">
                <a:effectLst/>
                <a:latin typeface="Times New Roman" panose="02020603050405020304" pitchFamily="18" charset="0"/>
                <a:ea typeface="Times New Roman" panose="02020603050405020304" pitchFamily="18" charset="0"/>
              </a:rPr>
              <a:t>routing</a:t>
            </a:r>
            <a:r>
              <a:rPr lang="es-MX" sz="1800" dirty="0">
                <a:effectLst/>
                <a:latin typeface="Times New Roman" panose="02020603050405020304" pitchFamily="18" charset="0"/>
                <a:ea typeface="Times New Roman" panose="02020603050405020304" pitchFamily="18" charset="0"/>
              </a:rPr>
              <a:t>”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Cuando se requiere transmitir un mensaje, se establece una ruta a la que, como los nodos están en movimiento, periódicamente se le debe dar mantenimiento. Es reactivo porque la ruta solo se crea cuando se necesita</a:t>
            </a: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presenta algunos problemas de escalabilidad con redes grandes, donde se vuelve caro, pues los nodos requieren de almacenamiento para mantener las tablas de ruteo. Además, puede ocurrir congestión, debido a que se envían de forma constante de búsqueda, respuesta y de errores.</a:t>
            </a: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Una solución extra que se propone es combinarlo con lo que se llama protocolos de agregación. En lugar de retransmitir la información como se recibe, los nodos de la red reciben y procesan la información para enviar un resumen de ésta a los demás nodos conectados a la red.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9999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75d05fb91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75d05fb915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El primero es v2i o comunicación de vehículos con infraestructura, la cual desempeña el rol de coordinador, donde la preocupación principal está en la latencia, como en la cobertura. Mientras v2v se refiere a la comunicación entre vehículos, aquí no hay un nodo central, con una funcionalidad similar a Bluetooth. Por último, el objetivo final v2x o comunicación entre vehículos contra todo, que no solo abarcaría los anteriores modelos, pero también espera comunicarse con los celulares de los peatones</a:t>
            </a:r>
          </a:p>
          <a:p>
            <a:pPr marL="0" lvl="0" indent="0" algn="l" rtl="0">
              <a:spcBef>
                <a:spcPts val="0"/>
              </a:spcBef>
              <a:spcAft>
                <a:spcPts val="0"/>
              </a:spcAft>
              <a:buNone/>
            </a:pPr>
            <a:endParaRPr lang="es-MX" sz="1800" dirty="0">
              <a:effectLst/>
              <a:latin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DSRC, debido a que es una tecnología con más tiempo de adopción, sobre la que se han creado estándares y regulaciones en países. Comparado con c-v2x, posee mayor rango (hasta 1km), soporta altas velocidades de hasta 500 km/h, presenta menor latencia (0.4 ms en promedio vs 1ms). Además, es asíncrono, no requiere un paso previo de sincronización.  </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Por otro lado, hay desventajas como el número de canales limitados y que el volumen de datos que puede transmitir es menor. Igualmente, c-v2x podría tener ventajas frente a obstáculos, ya que usa otra modulación (</a:t>
            </a:r>
            <a:r>
              <a:rPr lang="es-MX" sz="1800" dirty="0" err="1">
                <a:effectLst/>
                <a:latin typeface="Times New Roman" panose="02020603050405020304" pitchFamily="18" charset="0"/>
                <a:ea typeface="Times New Roman" panose="02020603050405020304" pitchFamily="18" charset="0"/>
              </a:rPr>
              <a:t>sc-dfm</a:t>
            </a:r>
            <a:r>
              <a:rPr lang="es-MX" sz="1800" dirty="0">
                <a:effectLst/>
                <a:latin typeface="Times New Roman" panose="02020603050405020304" pitchFamily="18" charset="0"/>
                <a:ea typeface="Times New Roman" panose="02020603050405020304" pitchFamily="18" charset="0"/>
              </a:rPr>
              <a:t>), y es más fácil aprovechar infraestructura celular. (Kyle </a:t>
            </a:r>
            <a:r>
              <a:rPr lang="es-MX" sz="1800" dirty="0" err="1">
                <a:effectLst/>
                <a:latin typeface="Times New Roman" panose="02020603050405020304" pitchFamily="18" charset="0"/>
                <a:ea typeface="Times New Roman" panose="02020603050405020304" pitchFamily="18" charset="0"/>
              </a:rPr>
              <a:t>Barratt</a:t>
            </a:r>
            <a:r>
              <a:rPr lang="es-MX" sz="1800" dirty="0">
                <a:effectLst/>
                <a:latin typeface="Times New Roman" panose="02020603050405020304" pitchFamily="18" charset="0"/>
                <a:ea typeface="Times New Roman" panose="02020603050405020304" pitchFamily="18" charset="0"/>
              </a:rPr>
              <a:t>, 2021)</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75d05fb91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75d05fb915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Para el uso del estándar, el IFT en concordancia con la UIT designó la banda de frecuencias 5850-5925 MHz para servicios fijos, fijos por satélite y móvil. DSRC es un servició que incluye comunicaciones V2V y V2I, con fines de seguridad, como advertir posibles colisiones.</a:t>
            </a:r>
          </a:p>
          <a:p>
            <a:pPr marL="0" lvl="0" indent="0" algn="l" rtl="0">
              <a:spcBef>
                <a:spcPts val="0"/>
              </a:spcBef>
              <a:spcAft>
                <a:spcPts val="0"/>
              </a:spcAft>
              <a:buNone/>
            </a:pPr>
            <a:endParaRPr lang="es-MX" dirty="0"/>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la banda considera el uso de canales de 10 MHz con motivos de robustez, con modulación QAM o OFDM,</a:t>
            </a:r>
            <a:endParaRPr dirty="0"/>
          </a:p>
        </p:txBody>
      </p:sp>
    </p:spTree>
    <p:extLst>
      <p:ext uri="{BB962C8B-B14F-4D97-AF65-F5344CB8AC3E}">
        <p14:creationId xmlns:p14="http://schemas.microsoft.com/office/powerpoint/2010/main" val="4156599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75d05fb91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75d05fb915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Aquí al ser un medio inalámbrico sin un coordinador, se define el uso de CSMA/CA o acceso al medio por detección de portadora y prevención de colisiones.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DSRC hace una simplificación eliminando pasos como la sincronización e iniciación de la conexión, lo que reduce encabezados, Aun así, son pasos que serían útiles para dar seguridad a las conexiones y que se investigan en forma de lograr una configuración rápida del enlace.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es el mismo que en </a:t>
            </a:r>
            <a:r>
              <a:rPr lang="es-MX" sz="1800" dirty="0" err="1">
                <a:effectLst/>
                <a:latin typeface="Times New Roman" panose="02020603050405020304" pitchFamily="18" charset="0"/>
                <a:ea typeface="Times New Roman" panose="02020603050405020304" pitchFamily="18" charset="0"/>
              </a:rPr>
              <a:t>Wi</a:t>
            </a:r>
            <a:r>
              <a:rPr lang="es-MX" sz="1800" dirty="0">
                <a:effectLst/>
                <a:latin typeface="Times New Roman" panose="02020603050405020304" pitchFamily="18" charset="0"/>
                <a:ea typeface="Times New Roman" panose="02020603050405020304" pitchFamily="18" charset="0"/>
              </a:rPr>
              <a:t>-Fi y consiste en encabezados de control de la trama, direcciones MAC, duración, el cuerpo del mensaje, y FCS que es la secuencia de verificación de trama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dirty="0"/>
              <a:t>Lógica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hace uso del estándar IEEE 802.2 control de enlace lógico, y se apoya del protocolo 802.3. Como se observa en la figura 6-6 se compone de LLC y SNAP, se trata de una subcapa que sirve de interfaz para el usuario en la capa de red, configurada para permitir conexiones desconocidas, en el campo </a:t>
            </a:r>
            <a:r>
              <a:rPr lang="es-MX" sz="1800" dirty="0" err="1">
                <a:effectLst/>
                <a:latin typeface="Times New Roman" panose="02020603050405020304" pitchFamily="18" charset="0"/>
                <a:ea typeface="Times New Roman" panose="02020603050405020304" pitchFamily="18" charset="0"/>
              </a:rPr>
              <a:t>EtherType</a:t>
            </a:r>
            <a:r>
              <a:rPr lang="es-MX" sz="1800" dirty="0">
                <a:effectLst/>
                <a:latin typeface="Times New Roman" panose="02020603050405020304" pitchFamily="18" charset="0"/>
                <a:ea typeface="Times New Roman" panose="02020603050405020304" pitchFamily="18" charset="0"/>
              </a:rPr>
              <a:t> se define 0x88DC para WAVE o 0x86DD para ipv6.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Superiores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estándar “</a:t>
            </a:r>
            <a:r>
              <a:rPr lang="es-MX" sz="1800" dirty="0" err="1">
                <a:effectLst/>
                <a:latin typeface="Times New Roman" panose="02020603050405020304" pitchFamily="18" charset="0"/>
                <a:ea typeface="Times New Roman" panose="02020603050405020304" pitchFamily="18" charset="0"/>
              </a:rPr>
              <a:t>wireless</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access</a:t>
            </a:r>
            <a:r>
              <a:rPr lang="es-MX" sz="1800" dirty="0">
                <a:effectLst/>
                <a:latin typeface="Times New Roman" panose="02020603050405020304" pitchFamily="18" charset="0"/>
                <a:ea typeface="Times New Roman" panose="02020603050405020304" pitchFamily="18" charset="0"/>
              </a:rPr>
              <a:t> in vehicular </a:t>
            </a:r>
            <a:r>
              <a:rPr lang="es-MX" sz="1800" dirty="0" err="1">
                <a:effectLst/>
                <a:latin typeface="Times New Roman" panose="02020603050405020304" pitchFamily="18" charset="0"/>
                <a:ea typeface="Times New Roman" panose="02020603050405020304" pitchFamily="18" charset="0"/>
              </a:rPr>
              <a:t>environments</a:t>
            </a:r>
            <a:r>
              <a:rPr lang="es-MX" sz="1800" dirty="0">
                <a:effectLst/>
                <a:latin typeface="Times New Roman" panose="02020603050405020304" pitchFamily="18" charset="0"/>
                <a:ea typeface="Times New Roman" panose="02020603050405020304" pitchFamily="18" charset="0"/>
              </a:rPr>
              <a:t>” (WAVE) o IEEE 1609 son un conjunto de protocolos de acceso inalámbrico en entornos vehiculares, que sirven como recomendación para el estándar DSRC: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Incluye operación multicanal, reducir el </a:t>
            </a:r>
            <a:r>
              <a:rPr lang="es-MX" sz="1800" dirty="0" err="1">
                <a:effectLst/>
                <a:latin typeface="Times New Roman" panose="02020603050405020304" pitchFamily="18" charset="0"/>
              </a:rPr>
              <a:t>overhead</a:t>
            </a:r>
            <a:r>
              <a:rPr lang="es-MX" sz="1800" dirty="0">
                <a:effectLst/>
                <a:latin typeface="Times New Roman" panose="02020603050405020304" pitchFamily="18" charset="0"/>
              </a:rPr>
              <a:t> o seguridad</a:t>
            </a:r>
            <a:endParaRPr dirty="0"/>
          </a:p>
        </p:txBody>
      </p:sp>
    </p:spTree>
    <p:extLst>
      <p:ext uri="{BB962C8B-B14F-4D97-AF65-F5344CB8AC3E}">
        <p14:creationId xmlns:p14="http://schemas.microsoft.com/office/powerpoint/2010/main" val="738537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75d05fb915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75d05fb91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En el archivo .NED se agregan los nodos de la simulación tipo </a:t>
            </a:r>
            <a:r>
              <a:rPr lang="es-MX" sz="1800" dirty="0" err="1">
                <a:effectLst/>
                <a:latin typeface="Times New Roman" panose="02020603050405020304" pitchFamily="18" charset="0"/>
                <a:ea typeface="Times New Roman" panose="02020603050405020304" pitchFamily="18" charset="0"/>
              </a:rPr>
              <a:t>ManetRouter</a:t>
            </a:r>
            <a:r>
              <a:rPr lang="es-MX" sz="1800" dirty="0">
                <a:effectLst/>
                <a:latin typeface="Times New Roman" panose="02020603050405020304" pitchFamily="18" charset="0"/>
                <a:ea typeface="Times New Roman" panose="02020603050405020304" pitchFamily="18" charset="0"/>
              </a:rPr>
              <a:t> que representan a los vehículos. Se deben agregar otros módulos para simular el medio físico como </a:t>
            </a:r>
            <a:r>
              <a:rPr lang="es-MX" sz="1800" dirty="0" err="1">
                <a:effectLst/>
                <a:latin typeface="Times New Roman" panose="02020603050405020304" pitchFamily="18" charset="0"/>
                <a:ea typeface="Times New Roman" panose="02020603050405020304" pitchFamily="18" charset="0"/>
              </a:rPr>
              <a:t>RadioMedium</a:t>
            </a:r>
            <a:r>
              <a:rPr lang="es-MX" sz="1800" dirty="0">
                <a:effectLst/>
                <a:latin typeface="Times New Roman" panose="02020603050405020304" pitchFamily="18" charset="0"/>
                <a:ea typeface="Times New Roman" panose="02020603050405020304" pitchFamily="18" charset="0"/>
              </a:rPr>
              <a:t> y </a:t>
            </a:r>
            <a:r>
              <a:rPr lang="es-MX" sz="1800" dirty="0" err="1">
                <a:effectLst/>
                <a:latin typeface="Times New Roman" panose="02020603050405020304" pitchFamily="18" charset="0"/>
                <a:ea typeface="Times New Roman" panose="02020603050405020304" pitchFamily="18" charset="0"/>
              </a:rPr>
              <a:t>physicalEnvironment</a:t>
            </a:r>
            <a:r>
              <a:rPr lang="es-MX" sz="1800" dirty="0">
                <a:effectLst/>
                <a:latin typeface="Times New Roman" panose="02020603050405020304" pitchFamily="18" charset="0"/>
                <a:ea typeface="Times New Roman" panose="02020603050405020304" pitchFamily="18" charset="0"/>
              </a:rPr>
              <a:t>, se agrega un visualizador y un configurador para redes IP.</a:t>
            </a:r>
          </a:p>
          <a:p>
            <a:pPr marL="0" lvl="0" indent="0" algn="l" rtl="0">
              <a:spcBef>
                <a:spcPts val="0"/>
              </a:spcBef>
              <a:spcAft>
                <a:spcPts val="0"/>
              </a:spcAft>
              <a:buNone/>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En el archivo .</a:t>
            </a:r>
            <a:r>
              <a:rPr lang="es-MX" sz="1800" dirty="0" err="1">
                <a:effectLst/>
                <a:latin typeface="Times New Roman" panose="02020603050405020304" pitchFamily="18" charset="0"/>
                <a:ea typeface="Times New Roman" panose="02020603050405020304" pitchFamily="18" charset="0"/>
              </a:rPr>
              <a:t>ini</a:t>
            </a:r>
            <a:r>
              <a:rPr lang="es-MX" sz="1800" dirty="0">
                <a:effectLst/>
                <a:latin typeface="Times New Roman" panose="02020603050405020304" pitchFamily="18" charset="0"/>
                <a:ea typeface="Times New Roman" panose="02020603050405020304" pitchFamily="18" charset="0"/>
              </a:rPr>
              <a:t> se manda a llamar el archivo .NED, los archivos .</a:t>
            </a:r>
            <a:r>
              <a:rPr lang="es-MX" sz="1800" dirty="0" err="1">
                <a:effectLst/>
                <a:latin typeface="Times New Roman" panose="02020603050405020304" pitchFamily="18" charset="0"/>
                <a:ea typeface="Times New Roman" panose="02020603050405020304" pitchFamily="18" charset="0"/>
              </a:rPr>
              <a:t>xml</a:t>
            </a:r>
            <a:r>
              <a:rPr lang="es-MX" sz="1800" dirty="0">
                <a:effectLst/>
                <a:latin typeface="Times New Roman" panose="02020603050405020304" pitchFamily="18" charset="0"/>
                <a:ea typeface="Times New Roman" panose="02020603050405020304" pitchFamily="18" charset="0"/>
              </a:rPr>
              <a:t> para obstáculos y otras configuraciones. Dentro se puede modificar el movimiento de los nodos y cómo se visualiza la simulación. Aquí se configura su capa física y </a:t>
            </a:r>
            <a:r>
              <a:rPr lang="es-MX" sz="1800" dirty="0" err="1">
                <a:effectLst/>
                <a:latin typeface="Times New Roman" panose="02020603050405020304" pitchFamily="18" charset="0"/>
                <a:ea typeface="Times New Roman" panose="02020603050405020304" pitchFamily="18" charset="0"/>
              </a:rPr>
              <a:t>mac</a:t>
            </a:r>
            <a:r>
              <a:rPr lang="es-MX" sz="1800" dirty="0">
                <a:effectLst/>
                <a:latin typeface="Times New Roman" panose="02020603050405020304" pitchFamily="18" charset="0"/>
                <a:ea typeface="Times New Roman" panose="02020603050405020304" pitchFamily="18" charset="0"/>
              </a:rPr>
              <a:t> al definir qué protocolos usar, la interfaz y asignarles un radio (se configura la frecuencia, sensibilidad, etc.). Los protocolos implementados forman parte de librerías que contienen los modelos, como INET y </a:t>
            </a:r>
            <a:r>
              <a:rPr lang="es-MX" sz="1800" dirty="0" err="1">
                <a:effectLst/>
                <a:latin typeface="Times New Roman" panose="02020603050405020304" pitchFamily="18" charset="0"/>
                <a:ea typeface="Times New Roman" panose="02020603050405020304" pitchFamily="18" charset="0"/>
              </a:rPr>
              <a:t>veins</a:t>
            </a:r>
            <a:r>
              <a:rPr lang="es-MX" sz="1800" dirty="0">
                <a:effectLst/>
                <a:latin typeface="Times New Roman" panose="02020603050405020304" pitchFamily="18" charset="0"/>
                <a:ea typeface="Times New Roman" panose="02020603050405020304" pitchFamily="18" charset="0"/>
              </a:rPr>
              <a:t>.</a:t>
            </a:r>
          </a:p>
          <a:p>
            <a:pPr marL="0" lvl="0" indent="0" algn="l" rtl="0">
              <a:spcBef>
                <a:spcPts val="0"/>
              </a:spcBef>
              <a:spcAft>
                <a:spcPts val="0"/>
              </a:spcAft>
              <a:buNone/>
            </a:pPr>
            <a:endParaRPr lang="es-MX" dirty="0"/>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La primera simulación sobre AODV requiere los archivos antes mencionados. Para la aplicación nos basta con una que está predefinida “</a:t>
            </a:r>
            <a:r>
              <a:rPr lang="es-MX" sz="1800" dirty="0" err="1">
                <a:effectLst/>
                <a:latin typeface="Times New Roman" panose="02020603050405020304" pitchFamily="18" charset="0"/>
                <a:ea typeface="Times New Roman" panose="02020603050405020304" pitchFamily="18" charset="0"/>
              </a:rPr>
              <a:t>pingApp</a:t>
            </a:r>
            <a:r>
              <a:rPr lang="es-MX" sz="1800" dirty="0">
                <a:effectLst/>
                <a:latin typeface="Times New Roman" panose="02020603050405020304" pitchFamily="18" charset="0"/>
                <a:ea typeface="Times New Roman" panose="02020603050405020304" pitchFamily="18" charset="0"/>
              </a:rPr>
              <a:t>”, que lleva además un contador de paquetes enviados y recibidos. Se incluye también un archivo.xml que contiene los obstáculos, en este caso edificios y construcciones. Dentro del .</a:t>
            </a:r>
            <a:r>
              <a:rPr lang="es-MX" sz="1800" dirty="0" err="1">
                <a:effectLst/>
                <a:latin typeface="Times New Roman" panose="02020603050405020304" pitchFamily="18" charset="0"/>
                <a:ea typeface="Times New Roman" panose="02020603050405020304" pitchFamily="18" charset="0"/>
              </a:rPr>
              <a:t>ini</a:t>
            </a:r>
            <a:r>
              <a:rPr lang="es-MX" sz="1800" dirty="0">
                <a:effectLst/>
                <a:latin typeface="Times New Roman" panose="02020603050405020304" pitchFamily="18" charset="0"/>
                <a:ea typeface="Times New Roman" panose="02020603050405020304" pitchFamily="18" charset="0"/>
              </a:rPr>
              <a:t> se especifica el movimiento de los nodos.</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En la simulación 2 sobre DSRC, se incluye el uso de </a:t>
            </a:r>
            <a:r>
              <a:rPr lang="es-MX" sz="1800" dirty="0" err="1">
                <a:effectLst/>
                <a:latin typeface="Times New Roman" panose="02020603050405020304" pitchFamily="18" charset="0"/>
                <a:ea typeface="Times New Roman" panose="02020603050405020304" pitchFamily="18" charset="0"/>
              </a:rPr>
              <a:t>veins</a:t>
            </a:r>
            <a:r>
              <a:rPr lang="es-MX" sz="1800" dirty="0">
                <a:effectLst/>
                <a:latin typeface="Times New Roman" panose="02020603050405020304" pitchFamily="18" charset="0"/>
                <a:ea typeface="Times New Roman" panose="02020603050405020304" pitchFamily="18" charset="0"/>
              </a:rPr>
              <a:t>. La topología y movimiento de los nodos ahora se describe en sumo, y este se importa sobre el archivo .</a:t>
            </a:r>
            <a:r>
              <a:rPr lang="es-MX" sz="1800" dirty="0" err="1">
                <a:effectLst/>
                <a:latin typeface="Times New Roman" panose="02020603050405020304" pitchFamily="18" charset="0"/>
                <a:ea typeface="Times New Roman" panose="02020603050405020304" pitchFamily="18" charset="0"/>
              </a:rPr>
              <a:t>ned</a:t>
            </a:r>
            <a:r>
              <a:rPr lang="es-MX" sz="1800" dirty="0">
                <a:effectLst/>
                <a:latin typeface="Times New Roman" panose="02020603050405020304" pitchFamily="18" charset="0"/>
                <a:ea typeface="Times New Roman" panose="02020603050405020304" pitchFamily="18" charset="0"/>
              </a:rPr>
              <a:t>. Para la aplicación, se toma de base “</a:t>
            </a:r>
            <a:r>
              <a:rPr lang="es-MX" sz="1800" dirty="0" err="1">
                <a:effectLst/>
                <a:latin typeface="Times New Roman" panose="02020603050405020304" pitchFamily="18" charset="0"/>
                <a:ea typeface="Times New Roman" panose="02020603050405020304" pitchFamily="18" charset="0"/>
              </a:rPr>
              <a:t>veinsInetSampleApplication</a:t>
            </a:r>
            <a:r>
              <a:rPr lang="es-MX" sz="1800" dirty="0">
                <a:effectLst/>
                <a:latin typeface="Times New Roman" panose="02020603050405020304" pitchFamily="18" charset="0"/>
                <a:ea typeface="Times New Roman" panose="02020603050405020304" pitchFamily="18" charset="0"/>
              </a:rPr>
              <a:t>” y se modifican las funciones de </a:t>
            </a:r>
            <a:r>
              <a:rPr lang="es-MX" sz="1800" dirty="0" err="1">
                <a:effectLst/>
                <a:latin typeface="Times New Roman" panose="02020603050405020304" pitchFamily="18" charset="0"/>
                <a:ea typeface="Times New Roman" panose="02020603050405020304" pitchFamily="18" charset="0"/>
              </a:rPr>
              <a:t>startApplication</a:t>
            </a:r>
            <a:r>
              <a:rPr lang="es-MX" sz="1800" dirty="0">
                <a:effectLst/>
                <a:latin typeface="Times New Roman" panose="02020603050405020304" pitchFamily="18" charset="0"/>
                <a:ea typeface="Times New Roman" panose="02020603050405020304" pitchFamily="18" charset="0"/>
              </a:rPr>
              <a:t>() para definir el envío de mensajes, aquí se programa que periódicamente informe por </a:t>
            </a:r>
            <a:r>
              <a:rPr lang="es-MX" sz="1800" dirty="0" err="1">
                <a:effectLst/>
                <a:latin typeface="Times New Roman" panose="02020603050405020304" pitchFamily="18" charset="0"/>
                <a:ea typeface="Times New Roman" panose="02020603050405020304" pitchFamily="18" charset="0"/>
              </a:rPr>
              <a:t>broadcasting</a:t>
            </a:r>
            <a:r>
              <a:rPr lang="es-MX" sz="1800" dirty="0">
                <a:effectLst/>
                <a:latin typeface="Times New Roman" panose="02020603050405020304" pitchFamily="18" charset="0"/>
                <a:ea typeface="Times New Roman" panose="02020603050405020304" pitchFamily="18" charset="0"/>
              </a:rPr>
              <a:t> las detecciones. La función </a:t>
            </a:r>
            <a:r>
              <a:rPr lang="es-MX" sz="1800" dirty="0" err="1">
                <a:effectLst/>
                <a:latin typeface="Times New Roman" panose="02020603050405020304" pitchFamily="18" charset="0"/>
                <a:ea typeface="Times New Roman" panose="02020603050405020304" pitchFamily="18" charset="0"/>
              </a:rPr>
              <a:t>processPacket</a:t>
            </a:r>
            <a:r>
              <a:rPr lang="es-MX" sz="1800" dirty="0">
                <a:effectLst/>
                <a:latin typeface="Times New Roman" panose="02020603050405020304" pitchFamily="18" charset="0"/>
                <a:ea typeface="Times New Roman" panose="02020603050405020304" pitchFamily="18" charset="0"/>
              </a:rPr>
              <a:t>(</a:t>
            </a:r>
            <a:r>
              <a:rPr lang="es-MX" sz="1800" dirty="0" err="1">
                <a:effectLst/>
                <a:latin typeface="Times New Roman" panose="02020603050405020304" pitchFamily="18" charset="0"/>
                <a:ea typeface="Times New Roman" panose="02020603050405020304" pitchFamily="18" charset="0"/>
              </a:rPr>
              <a:t>pk</a:t>
            </a:r>
            <a:r>
              <a:rPr lang="es-MX" sz="1800" dirty="0">
                <a:effectLst/>
                <a:latin typeface="Times New Roman" panose="02020603050405020304" pitchFamily="18" charset="0"/>
                <a:ea typeface="Times New Roman" panose="02020603050405020304" pitchFamily="18" charset="0"/>
              </a:rPr>
              <a:t>) modifica el comportamiento de los nodos al recibir un mensaje, aquí se hace que los nodos lo retransmitan una vez (requiere de un buffer para guardar los últimos mensajes recibidos y ver si es nuevo). Tienen además una función </a:t>
            </a:r>
            <a:r>
              <a:rPr lang="es-MX" sz="1800" dirty="0" err="1">
                <a:effectLst/>
                <a:latin typeface="Times New Roman" panose="02020603050405020304" pitchFamily="18" charset="0"/>
                <a:ea typeface="Times New Roman" panose="02020603050405020304" pitchFamily="18" charset="0"/>
              </a:rPr>
              <a:t>stopApplication</a:t>
            </a:r>
            <a:r>
              <a:rPr lang="es-MX" sz="1800" dirty="0">
                <a:effectLst/>
                <a:latin typeface="Times New Roman" panose="02020603050405020304" pitchFamily="18" charset="0"/>
                <a:ea typeface="Times New Roman" panose="02020603050405020304" pitchFamily="18" charset="0"/>
              </a:rPr>
              <a:t>(), que en este caso no se usa.</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Igual que en AODV, se usa un archivo .</a:t>
            </a:r>
            <a:r>
              <a:rPr lang="es-MX" sz="1800" dirty="0" err="1">
                <a:effectLst/>
                <a:latin typeface="Times New Roman" panose="02020603050405020304" pitchFamily="18" charset="0"/>
                <a:ea typeface="Times New Roman" panose="02020603050405020304" pitchFamily="18" charset="0"/>
              </a:rPr>
              <a:t>xml</a:t>
            </a:r>
            <a:r>
              <a:rPr lang="es-MX" sz="1800" dirty="0">
                <a:effectLst/>
                <a:latin typeface="Times New Roman" panose="02020603050405020304" pitchFamily="18" charset="0"/>
                <a:ea typeface="Times New Roman" panose="02020603050405020304" pitchFamily="18" charset="0"/>
              </a:rPr>
              <a:t> para definir los obstáculos (no se pudo importar directo de sumo). El archivo .</a:t>
            </a:r>
            <a:r>
              <a:rPr lang="es-MX" sz="1800" dirty="0" err="1">
                <a:effectLst/>
                <a:latin typeface="Times New Roman" panose="02020603050405020304" pitchFamily="18" charset="0"/>
                <a:ea typeface="Times New Roman" panose="02020603050405020304" pitchFamily="18" charset="0"/>
              </a:rPr>
              <a:t>sumocfg</a:t>
            </a:r>
            <a:r>
              <a:rPr lang="es-MX" sz="1800" dirty="0">
                <a:effectLst/>
                <a:latin typeface="Times New Roman" panose="02020603050405020304" pitchFamily="18" charset="0"/>
                <a:ea typeface="Times New Roman" panose="02020603050405020304" pitchFamily="18" charset="0"/>
              </a:rPr>
              <a:t> lleva las direcciones del resto de archivos de sumo. Config.xml incluye el tipo de modelo de propagación usado, el protocolo y frecuencia. El .rou.xml para declarar la rutas, los nodos y su tiempo de partida. Por último, el .net.xml con el mapa y la velocidad máxima en cada camino de las rutas</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effectLst/>
              <a:latin typeface="Times New Roman" panose="02020603050405020304" pitchFamily="18" charset="0"/>
            </a:endParaRP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rPr>
              <a:t>Aplicación:</a:t>
            </a:r>
          </a:p>
          <a:p>
            <a:pPr marL="457200" marR="0" lvl="0" indent="-298450" algn="just" defTabSz="914400" rtl="0" eaLnBrk="1" fontAlgn="auto" latinLnBrk="0" hangingPunct="1">
              <a:lnSpc>
                <a:spcPct val="200000"/>
              </a:lnSpc>
              <a:spcBef>
                <a:spcPts val="1200"/>
              </a:spcBef>
              <a:spcAft>
                <a:spcPts val="600"/>
              </a:spcAft>
              <a:buClr>
                <a:srgbClr val="000000"/>
              </a:buClr>
              <a:buSzPts val="1100"/>
              <a:buFont typeface="Arial"/>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s-MX" sz="1800" dirty="0">
                <a:effectLst/>
                <a:latin typeface="Times New Roman" panose="02020603050405020304" pitchFamily="18" charset="0"/>
                <a:ea typeface="Times New Roman" panose="02020603050405020304" pitchFamily="18" charset="0"/>
              </a:rPr>
              <a:t>Se tienen dos casos, el primero representa el envío de mensajes de emergencia, aquí se representa un accidente o que un coche se incorpore a otro carril, el segundo caso es el envío periódico de mensajes para mantener informados a los nodos. En ambos casos, los nodos para procesar el paquete deben de retransmitirlo una vez, para el segundo caso, como se reciben múltiples mensajes, debe de tener un buffer para saber qué mensajes ya recibió.</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dirty="0"/>
          </a:p>
        </p:txBody>
      </p:sp>
    </p:spTree>
    <p:extLst>
      <p:ext uri="{BB962C8B-B14F-4D97-AF65-F5344CB8AC3E}">
        <p14:creationId xmlns:p14="http://schemas.microsoft.com/office/powerpoint/2010/main" val="3249534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75d05fb915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75d05fb91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y tomando como ganancia de las antenas 0 dBm, con el modelo de free </a:t>
            </a:r>
            <a:r>
              <a:rPr lang="es-MX" sz="1800" dirty="0" err="1">
                <a:effectLst/>
                <a:latin typeface="Times New Roman" panose="02020603050405020304" pitchFamily="18" charset="0"/>
                <a:ea typeface="Times New Roman" panose="02020603050405020304" pitchFamily="18" charset="0"/>
              </a:rPr>
              <a:t>space</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path</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loss</a:t>
            </a:r>
            <a:r>
              <a:rPr lang="es-MX" sz="1800" dirty="0">
                <a:effectLst/>
                <a:latin typeface="Times New Roman" panose="02020603050405020304" pitchFamily="18" charset="0"/>
                <a:ea typeface="Times New Roman" panose="02020603050405020304" pitchFamily="18" charset="0"/>
              </a:rPr>
              <a:t>, se tiene una cobertura con línea de visión de 1 km de radio, distancia que parece ser más que suficiente para medidas de seguridad.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se considera el escenario de “ideal </a:t>
            </a:r>
            <a:r>
              <a:rPr lang="es-MX" sz="1800" dirty="0" err="1">
                <a:effectLst/>
                <a:latin typeface="Times New Roman" panose="02020603050405020304" pitchFamily="18" charset="0"/>
                <a:ea typeface="Times New Roman" panose="02020603050405020304" pitchFamily="18" charset="0"/>
              </a:rPr>
              <a:t>obstacle</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loss</a:t>
            </a:r>
            <a:r>
              <a:rPr lang="es-MX" sz="1800" dirty="0">
                <a:effectLst/>
                <a:latin typeface="Times New Roman" panose="02020603050405020304" pitchFamily="18" charset="0"/>
                <a:ea typeface="Times New Roman" panose="02020603050405020304" pitchFamily="18" charset="0"/>
              </a:rPr>
              <a:t>”, donde la señal no atraviesa las construcciones. </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75d05fb915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75d05fb915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dirty="0"/>
              <a:t>100 metros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Con AODV se había configurado que las rutas se mantuvieran activas 0.5 segundos, donde este contador se reinicia cada que se recibe un nuevo mensaje. Aun así, con un intervalo entre mensajes menor a 0.5 segundos, no se garantiza que no se deban buscar nuevas rutas, debido a grandes cambios en la topología. Lo que puede significar un aumento grande de mensajes en la red, especialmente a altas velocidades. Igualmente, un mal intervalo de transmisión, en el que se requiera buscar nuevas rutas constantemente, lleva a un aumento en el número de colisiones y errores en paquetes, aumenta el tiempo de acceso al medio, lo que lleva a que el RTT lo haga también.</a:t>
            </a:r>
          </a:p>
          <a:p>
            <a:pPr marL="0" lvl="0" indent="0" algn="l" rtl="0">
              <a:spcBef>
                <a:spcPts val="0"/>
              </a:spcBef>
              <a:spcAft>
                <a:spcPts val="0"/>
              </a:spcAft>
              <a:buNone/>
            </a:pPr>
            <a:endParaRPr lang="es-MX" dirty="0"/>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De los resultados, AODV resulta especialmente beneficioso a partir del intervalo de 0.2 segundos. Donde, aún con velocidades altas, los cambios en la topología no son lo suficientemente significativos para actualizar las rutas. Esto reduce la inundación de mensajes en la red, al prescindir de los mensajes de estado de AODV. Si bien, al aumentar la tasa de envío de mensajes, aumenta la tasa de paquetes perdidos, hay suficiente redundancia en la red para que los nodos queden informados. Lo que se debe controlar aquí, es al incrementar el número de nodos comunicándose simultáneamente, que la inundación no introduzca fuertes retrasos para acceder al medio,</a:t>
            </a: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se muestra el impacto que tiene la velocidad de los vehículos, sobre la probabilidad de recibir 2 y 4 mensajes respectivamente, sobre un recorrido de 100 metros. En el caso de 4 mensajes, haría que fuera totalmente insuficiente el intervalo para transmitir de 1 segundo.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intervalos muy bajos como de 0.1 segundos. En el cual, si bien la cantidad de mensajes recibidos es buena hasta llegar a 80 km/h, el RTT crece de forma considerable. Con 80 km/h empeora su rendimiento especialmente, por la presencia de mensajes de mantenimiento de AODV. En la simulación se debe a que, al haber una baja densidad de nodos en la red, los links se rompen y se requiere encontrar nuevas rutas. Además, se debe considerar el tiempo que toma preparar los mensajes, que en este caso superaban el intervalo de 0.1 segundos, lo que añade otros retrasos junto a encolamiento. En el caso del nodo de detección para el carro ni siquiera se alcanzan los 10 Hz de frecuencia.</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Al subir la velocidad, lo observado es la drástica caída en la tasa de mensajes recibidos. Debido en parte al aumento de colisiones y los tiempos de encolamiento, pues se requiere de más mensajes de AODV para el mantenimiento de las rutas. En especial para 80 km/h, la comunicación peer </a:t>
            </a:r>
            <a:r>
              <a:rPr lang="es-MX" sz="1800" dirty="0" err="1">
                <a:effectLst/>
                <a:latin typeface="Times New Roman" panose="02020603050405020304" pitchFamily="18" charset="0"/>
                <a:ea typeface="Times New Roman" panose="02020603050405020304" pitchFamily="18" charset="0"/>
              </a:rPr>
              <a:t>to</a:t>
            </a:r>
            <a:r>
              <a:rPr lang="es-MX" sz="1800" dirty="0">
                <a:effectLst/>
                <a:latin typeface="Times New Roman" panose="02020603050405020304" pitchFamily="18" charset="0"/>
                <a:ea typeface="Times New Roman" panose="02020603050405020304" pitchFamily="18" charset="0"/>
              </a:rPr>
              <a:t> peer se vuelve costosa, cuando se requieren descubrir rutas bajo petición. Como se ve, intervalos como 0.5 segundos a 80 km/h ni siquiera funcionó y el intervalo de 0.2 observa un aumento en el RTT.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5d05fb91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5d05fb91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Resultados de un solo escenario, con 10 nodos comunicándose entre sí, en un intervalo de 100 metros</a:t>
            </a:r>
          </a:p>
          <a:p>
            <a:pPr marL="0" lvl="0" indent="0" algn="l" rtl="0">
              <a:spcBef>
                <a:spcPts val="0"/>
              </a:spcBef>
              <a:spcAft>
                <a:spcPts val="0"/>
              </a:spcAft>
              <a:buNone/>
            </a:pPr>
            <a:r>
              <a:rPr lang="es-MX" dirty="0"/>
              <a:t>0.1 segundos ni siquiera es viable</a:t>
            </a:r>
          </a:p>
          <a:p>
            <a:pPr marL="0" lvl="0" indent="0" algn="l" rtl="0">
              <a:spcBef>
                <a:spcPts val="0"/>
              </a:spcBef>
              <a:spcAft>
                <a:spcPts val="0"/>
              </a:spcAft>
              <a:buNone/>
            </a:pPr>
            <a:endParaRPr lang="es-MX" dirty="0"/>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De la tabla, son solo los mensajes programados para enviar, por retrasos para obtener acceso al medio no se envían todos. Como se esperaría, al reducir el intervalo de transmisión, se tiene un pequeño aumento en la tasa de errores y en los tiempos de encolamiento, junto a un aumento en las colisiones. Esto lleva a que los mensajes recibidos aumenten en menor proporción al de nuevos mensajes transmitidos. Con el aumento de velocidad, los tiempos y tasas de error se modifican poco. Parte importante de los mensajes perdidos, no solo se dan por las colisiones, también por el aumento en la velocidad de los nodos.</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Es en el intervalo de 0.2 segundos cuando se tiene grandes aumentos en el número de mensajes recibidos, en su mayoría mensajes repetidos. El acceso al medio comienza a ser problemático, lo que lleva a varios mensajes a retrasarse. Al mismo tiempo, la inundación de la red es considerable debido a que los nodos reciben muchos más mensajes que deben procesar. </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Como se había adelantado en la simulación 1, tener intervalos bajos de actualización, en este caso para nosotros es informar de las detecciones de otros vehículos, dependerá como se había visto de la velocidad, pero también de la densidad de vehículos que intenten comunicarse. Con diez nodos, un intervalo de comunicación de 200 ms parece ser posible solo a altas velocidades, donde incluso presenta pequeñas mejorías. Mientras que por ejemplo a 30 km/h, el óptimo pareciera ser un intervalo entre mensajes de 1000 ms. La inundación de la red con mensajes no parece ser tan perjudicial al aumentar la velocidad en los nodos, razón de que solo haya una drástica reducción en los mensajes recibidos con 30 km/h. </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75d05fb915_0_28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75d05fb915_0_28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100" dirty="0">
                <a:effectLst/>
                <a:latin typeface="Calibri" panose="020F0502020204030204" pitchFamily="34" charset="0"/>
                <a:ea typeface="Times New Roman" panose="02020603050405020304" pitchFamily="18" charset="0"/>
                <a:cs typeface="Calibri" panose="020F0502020204030204" pitchFamily="34" charset="0"/>
              </a:rPr>
              <a:t>Los objetivos son:</a:t>
            </a:r>
          </a:p>
          <a:p>
            <a:pPr marL="0" lvl="0" indent="0" algn="l" rtl="0">
              <a:spcBef>
                <a:spcPts val="0"/>
              </a:spcBef>
              <a:spcAft>
                <a:spcPts val="0"/>
              </a:spcAft>
              <a:buNone/>
            </a:pPr>
            <a:r>
              <a:rPr lang="es-MX" sz="1100" dirty="0">
                <a:effectLst/>
                <a:latin typeface="Calibri" panose="020F0502020204030204" pitchFamily="34" charset="0"/>
                <a:ea typeface="Times New Roman" panose="02020603050405020304" pitchFamily="18" charset="0"/>
                <a:cs typeface="Calibri" panose="020F0502020204030204" pitchFamily="34" charset="0"/>
              </a:rPr>
              <a:t>Implementar…</a:t>
            </a:r>
          </a:p>
          <a:p>
            <a:pPr marL="0" lvl="0" indent="0" algn="l" rtl="0">
              <a:spcBef>
                <a:spcPts val="0"/>
              </a:spcBef>
              <a:spcAft>
                <a:spcPts val="0"/>
              </a:spcAft>
              <a:buNone/>
            </a:pPr>
            <a:r>
              <a:rPr lang="es-MX" sz="1100" dirty="0">
                <a:effectLst/>
                <a:latin typeface="Calibri" panose="020F0502020204030204" pitchFamily="34" charset="0"/>
                <a:ea typeface="Times New Roman" panose="02020603050405020304" pitchFamily="18" charset="0"/>
                <a:cs typeface="Calibri" panose="020F0502020204030204" pitchFamily="34" charset="0"/>
              </a:rPr>
              <a:t>El uso de técnicas como rastreo nos puede ayudar a determinar si determinados obstáculos son o no potenciales riesgos, según la trayectoria que estén siguiendo.</a:t>
            </a:r>
          </a:p>
          <a:p>
            <a:pPr marL="0" lvl="0" indent="0" algn="l" rtl="0">
              <a:spcBef>
                <a:spcPts val="0"/>
              </a:spcBef>
              <a:spcAft>
                <a:spcPts val="0"/>
              </a:spcAft>
              <a:buNone/>
            </a:pPr>
            <a:r>
              <a:rPr lang="es-MX" sz="1100" dirty="0">
                <a:effectLst/>
                <a:latin typeface="Calibri" panose="020F0502020204030204" pitchFamily="34" charset="0"/>
                <a:ea typeface="Times New Roman" panose="02020603050405020304" pitchFamily="18" charset="0"/>
                <a:cs typeface="Calibri" panose="020F0502020204030204" pitchFamily="34" charset="0"/>
              </a:rPr>
              <a:t>Simular..</a:t>
            </a:r>
          </a:p>
          <a:p>
            <a:pPr marL="0" lvl="0" indent="0" algn="l" rtl="0">
              <a:spcBef>
                <a:spcPts val="0"/>
              </a:spcBef>
              <a:spcAft>
                <a:spcPts val="0"/>
              </a:spcAft>
              <a:buNone/>
            </a:pPr>
            <a:r>
              <a:rPr lang="es-MX" sz="1100" dirty="0">
                <a:effectLst/>
                <a:latin typeface="Times New Roman" panose="02020603050405020304" pitchFamily="18" charset="0"/>
                <a:ea typeface="Times New Roman" panose="02020603050405020304" pitchFamily="18" charset="0"/>
              </a:rPr>
              <a:t>Esta debe permitirnos notificar la presencia de posibles obstáculos para poder reducir y prevenir accidentes de tránsito. Por ejemplo, mediante la oportuna detección de otros vehículos, mismos que sean comunicados a otros autos mediante una red vehicular. Pues dichos obstáculos pueden encontrarse en puntos ciegos para el otro vehículo. Esta misma red en un futuro podría llegar a permitir la negociación entre vehículos para la planificación de rutas. </a:t>
            </a:r>
            <a:r>
              <a:rPr lang="es-MX" sz="1100" dirty="0">
                <a:effectLst/>
                <a:latin typeface="Calibri" panose="020F0502020204030204" pitchFamily="34" charset="0"/>
                <a:ea typeface="Times New Roman" panose="02020603050405020304" pitchFamily="18" charset="0"/>
                <a:cs typeface="Calibri" panose="020F0502020204030204" pitchFamily="34" charset="0"/>
              </a:rPr>
              <a: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5d05fb91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5d05fb91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Al extenderlo variando la cantidad de nodos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acercamiento tomado, es que un nodo para estar notificado de la presencia de otro vehículo debe recibir cierta cantidad de mensajes. Partiendo de que cada nodo se desea que comparta sus detecciones y las posiciones predichas de ellas, en forma de coordenadas. Se toma como tamaño de mensaje 2 kB de </a:t>
            </a:r>
            <a:r>
              <a:rPr lang="es-MX" sz="1800" dirty="0" err="1">
                <a:effectLst/>
                <a:latin typeface="Times New Roman" panose="02020603050405020304" pitchFamily="18" charset="0"/>
                <a:ea typeface="Times New Roman" panose="02020603050405020304" pitchFamily="18" charset="0"/>
              </a:rPr>
              <a:t>payload</a:t>
            </a:r>
            <a:r>
              <a:rPr lang="es-MX" sz="1800" dirty="0">
                <a:effectLst/>
                <a:latin typeface="Times New Roman" panose="02020603050405020304" pitchFamily="18" charset="0"/>
                <a:ea typeface="Times New Roman" panose="02020603050405020304" pitchFamily="18" charset="0"/>
              </a:rPr>
              <a:t>. Se compara la probabilidad entonces de recibir 2 mensajes de 1 kB vs 1 mensaje de 2kB, y de recibir 4 mensajes de 1 kB vs 2 mensajes de 4kB.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El vehículo viaja a diferentes velocidades (30, 50, 80 km/h) en las que recorre un trayecto de 100 metros y 200 metros.</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Considerando, además, una distancia de seguridad antes de la cual deben haber recibido los mensajes y así reducir el riesgo de colisión. Para esto, se toma de base la distancia que se tiene que guardar entre dos automóviles para frenar a tiempo. Hay varias formas de calcularla, pero la usada fue la regla de 2 segundos, que consiste en multiplicar por dos la velocidad en metros por segundo.</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rPr>
              <a:t>Caso con 10 nodos</a:t>
            </a: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Los tiempos experimentan ligeros cambios al aumentar la velocidad, siendo el mayor cambio con los intervalos pequeños como 0.2 segundos. Los tiempos aumentan en los mensajes de tamaño de 1 kB, mientras que disminuyen en los de 4 kB.</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Con una distancia de 100 metros antes de la intersección, las siguientes gráficas muestran la probabilidad de que un nodo quede enterados de la presencia del otro</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con 10 nodos, si el mensaje es de 4 kB, el intervalo de 0.2 segundos no es viable, mientras que con mensajes de 1 kB deja de serlo a partir de 50 km/h. </a:t>
            </a:r>
            <a:endParaRPr dirty="0"/>
          </a:p>
        </p:txBody>
      </p:sp>
    </p:spTree>
    <p:extLst>
      <p:ext uri="{BB962C8B-B14F-4D97-AF65-F5344CB8AC3E}">
        <p14:creationId xmlns:p14="http://schemas.microsoft.com/office/powerpoint/2010/main" val="1481495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5d05fb91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5d05fb91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dirty="0"/>
              <a:t>Con 20 nodos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Con 20 nodos, el intervalo de 0.2 segundos nunca es viable.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a partir de 0.5 segundos y 20 nodos, con mensajes de 2 kB se puede presentar retrasos en algunos escenarios.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267421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5d05fb91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5d05fb91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dirty="0"/>
              <a:t>Con 30 nodos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con 30 nodos, en ambos tipos de mensajes, el intervalo de 0.5 segundos deja de ser una opción con 80 km/h.</a:t>
            </a:r>
            <a:endParaRPr dirty="0"/>
          </a:p>
        </p:txBody>
      </p:sp>
    </p:spTree>
    <p:extLst>
      <p:ext uri="{BB962C8B-B14F-4D97-AF65-F5344CB8AC3E}">
        <p14:creationId xmlns:p14="http://schemas.microsoft.com/office/powerpoint/2010/main" val="1076110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5d05fb91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5d05fb91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No se grafica para el intervalo de 0.2 segundos, porque a partir de 20 vehículos, los tiempos se disparan.</a:t>
            </a:r>
          </a:p>
        </p:txBody>
      </p:sp>
    </p:spTree>
    <p:extLst>
      <p:ext uri="{BB962C8B-B14F-4D97-AF65-F5344CB8AC3E}">
        <p14:creationId xmlns:p14="http://schemas.microsoft.com/office/powerpoint/2010/main" val="2154223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Los autos miden su velocidad y pueden estimar la densidad de nodos. Además, para el caso que se planea, se asume que los autos pueden conocer su ubicación y distancia a puntos conflictivos, como un crucero. Para que logren transmitir sus detecciones y que los vehículos queden notificados de la presencia de otros, con la información que tienen se espera que puedan transmitirlas con alta probabilidad de recepción, variando el intervalo y el tamaño de los mensajes. </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Por ejemplo, con 10 nodos, a 30 km/h y a 200 metros de un crucero, los nodos podrían mandar mensajes de 1 kB cada segundo. Conforme se acerque, debería aumentar la tasa de envío, a mandarlo cada 0.2 segundos. Para la elección de los intervalos, no se toma en cuenta ningún aspecto energético. Únicamente, se elige de acuerdo con cuál tienen la mayor probabilidad de que se reciban 4 mensajes, que produzca la menor inundación y por tanto tenga los menores tiempos de encolamiento posibles.</a:t>
            </a:r>
          </a:p>
          <a:p>
            <a:endParaRPr lang="es-MX" dirty="0"/>
          </a:p>
          <a:p>
            <a:endParaRPr lang="es-MX"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Los mensajes con un tamaño de paquete mayor pueden funcionar en escenarios a altas velocidades, como se muestra a 80 km/h, donde incluso funciona con 20 nodos. En ellos, en lugar de tener que acceder al medio múltiples veces en un corto intervalo (por la velocidad), resulta mejor mandar menos paquetes de tamaño más grande. Esto funciona siempre que la densidad de nodos no sea muy alta. </a:t>
            </a:r>
          </a:p>
          <a:p>
            <a:endParaRPr lang="es-MX" dirty="0"/>
          </a:p>
        </p:txBody>
      </p:sp>
    </p:spTree>
    <p:extLst>
      <p:ext uri="{BB962C8B-B14F-4D97-AF65-F5344CB8AC3E}">
        <p14:creationId xmlns:p14="http://schemas.microsoft.com/office/powerpoint/2010/main" val="3151146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748ab2ff41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748ab2ff41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just" defTabSz="914400" rtl="0" eaLnBrk="1" fontAlgn="auto" latinLnBrk="0" hangingPunct="1">
              <a:lnSpc>
                <a:spcPct val="200000"/>
              </a:lnSpc>
              <a:spcBef>
                <a:spcPts val="1200"/>
              </a:spcBef>
              <a:spcAft>
                <a:spcPts val="60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El tema abordado en el trabajo fue la programación de un nodo de ROS para la detección y rastreo de vehículos, junto con la simulación de una red vanet con aplicaciones en seguridad para la identificación de parámetros y verificar su fiabilidad. En ambos casos se ha buscado marcar los pasos para la continuación en la investigación en vehículos autónomos, especialmente para el modelo de coche autónomo AutoModelcar.  </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marL="457200" marR="0" lvl="0" indent="-298450" algn="just" defTabSz="914400" rtl="0" eaLnBrk="1" fontAlgn="auto" latinLnBrk="0" hangingPunct="1">
              <a:lnSpc>
                <a:spcPct val="200000"/>
              </a:lnSpc>
              <a:spcBef>
                <a:spcPts val="1200"/>
              </a:spcBef>
              <a:spcAft>
                <a:spcPts val="60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Desde el enfoque sobre el que se abordó, se buscó priorizar la velocidad de los métodos usados, para que fuera posible usar en el carro físico durante la conducción. La combinación de máquinas de soporte vectorial con filtros de cascada resultó ser efectiva en este punto, alcanzando una frecuencia de 5 Hz. Con tiempos para la detección de un frame completo de 300 a 400 ms y de solo regiones de 90-100 ms.</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marL="457200" marR="0" lvl="0" indent="-298450" algn="just" defTabSz="914400" rtl="0" eaLnBrk="1" fontAlgn="auto" latinLnBrk="0" hangingPunct="1">
              <a:lnSpc>
                <a:spcPct val="200000"/>
              </a:lnSpc>
              <a:spcBef>
                <a:spcPts val="1200"/>
              </a:spcBef>
              <a:spcAft>
                <a:spcPts val="60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Sin embargo, dentro de la precisión se requiere de mayor trabajo. Para ello se debe ampliar el tamaño de los </a:t>
            </a:r>
            <a:r>
              <a:rPr lang="es-MX" sz="1800" dirty="0" err="1">
                <a:effectLst/>
                <a:latin typeface="Times New Roman" panose="02020603050405020304" pitchFamily="18" charset="0"/>
                <a:ea typeface="Times New Roman" panose="02020603050405020304" pitchFamily="18" charset="0"/>
              </a:rPr>
              <a:t>datasets</a:t>
            </a:r>
            <a:r>
              <a:rPr lang="es-MX" sz="1800" dirty="0">
                <a:effectLst/>
                <a:latin typeface="Times New Roman" panose="02020603050405020304" pitchFamily="18" charset="0"/>
                <a:ea typeface="Times New Roman" panose="02020603050405020304" pitchFamily="18" charset="0"/>
              </a:rPr>
              <a:t> para el entrenamiento, y mejorar el entrenamiento del filtro de cascada, que terminó siendo la parte más débil de la detección. Igualmente se puede replicar y ampliar para la detección de otros objetos, siguiendo los mismos pasos descritos. Dentro de las ideas aplicadas con svm, fue el uso de dos detectores para el reconocimiento tanto de coches desde atrás, como de lado. Expandiendo esto, otras posibles mejoras a futuro, es dividir la imagen en regiones, a las que a cada una aplicar detectores diferentes. De forma que se puedan suplir algunas de las fallas encontradas en los resultados, como detectar partes del coche cuando no está completo en la imagen, sin afectar gravemente el rendimiento (en lugar de aplicar todos los detectores sobre la ventana completa). Igualmente, agregar el uso del LiDAR para elegir regiones de interés, sobre las cuales hacer la detección.</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En el campo de las redes vanet, la combinación elegida contempla el uso de DSRC para que por </a:t>
            </a:r>
            <a:r>
              <a:rPr lang="es-MX" sz="1800" dirty="0" err="1">
                <a:effectLst/>
                <a:latin typeface="Times New Roman" panose="02020603050405020304" pitchFamily="18" charset="0"/>
                <a:ea typeface="Times New Roman" panose="02020603050405020304" pitchFamily="18" charset="0"/>
              </a:rPr>
              <a:t>broadcasting</a:t>
            </a:r>
            <a:r>
              <a:rPr lang="es-MX" sz="1800" dirty="0">
                <a:effectLst/>
                <a:latin typeface="Times New Roman" panose="02020603050405020304" pitchFamily="18" charset="0"/>
                <a:ea typeface="Times New Roman" panose="02020603050405020304" pitchFamily="18" charset="0"/>
              </a:rPr>
              <a:t> los nodos informen de sus detecciones. Con lo cual cubrir puntos ciegos como cruceros, donde no se puedan valer únicamente de su información. Mediante esto podrán tomar medidas evasivas, o como se propone, usar el protocolo de AODV para la negociación y coordinación entre dos vehículos. </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los resultados alcanzados alcanzan a compartir mensajes con un </a:t>
            </a:r>
            <a:r>
              <a:rPr lang="es-MX" sz="1800" dirty="0" err="1">
                <a:effectLst/>
                <a:latin typeface="Times New Roman" panose="02020603050405020304" pitchFamily="18" charset="0"/>
                <a:ea typeface="Times New Roman" panose="02020603050405020304" pitchFamily="18" charset="0"/>
              </a:rPr>
              <a:t>payload</a:t>
            </a:r>
            <a:r>
              <a:rPr lang="es-MX" sz="1800" dirty="0">
                <a:effectLst/>
                <a:latin typeface="Times New Roman" panose="02020603050405020304" pitchFamily="18" charset="0"/>
                <a:ea typeface="Times New Roman" panose="02020603050405020304" pitchFamily="18" charset="0"/>
              </a:rPr>
              <a:t> de 1 kB, con intervalos por lo general de 0.5 segundos en la mayoría de los escenarios. En algunos, incluso se puede recurrir a intervalos menores de 0.2s con 10 nodos, usar paquetes con 2 kB de </a:t>
            </a:r>
            <a:r>
              <a:rPr lang="es-MX" sz="1800" dirty="0" err="1">
                <a:effectLst/>
                <a:latin typeface="Times New Roman" panose="02020603050405020304" pitchFamily="18" charset="0"/>
                <a:ea typeface="Times New Roman" panose="02020603050405020304" pitchFamily="18" charset="0"/>
              </a:rPr>
              <a:t>payload</a:t>
            </a:r>
            <a:r>
              <a:rPr lang="es-MX" sz="1800" dirty="0">
                <a:effectLst/>
                <a:latin typeface="Times New Roman" panose="02020603050405020304" pitchFamily="18" charset="0"/>
                <a:ea typeface="Times New Roman" panose="02020603050405020304" pitchFamily="18" charset="0"/>
              </a:rPr>
              <a:t>, o en situaciones no críticas compartir con un intervalo de 1 segundo. En la mayoría de los casos, el mensaje se logra compartir con una alta probabilidad, lo que ayudaría a reducir incluso riesgo de colisiones. Las limitaciones se encuentran con velocidades de hasta 80 km/h donde el desempeño empeora considerablemente, y también, en el caso con 30 vehículos (todos tratándose de comunicar simultáneamente) a partir de velocidades de 50 km/h. </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Se observa, sobre todo, la necesidad de un nodo para coordinar y evitar la colisión entre mensajes, igualmente, puede experimentarse juntar comunicación peer </a:t>
            </a:r>
            <a:r>
              <a:rPr lang="es-MX" sz="1800" dirty="0" err="1">
                <a:effectLst/>
                <a:latin typeface="Times New Roman" panose="02020603050405020304" pitchFamily="18" charset="0"/>
                <a:ea typeface="Times New Roman" panose="02020603050405020304" pitchFamily="18" charset="0"/>
              </a:rPr>
              <a:t>to</a:t>
            </a:r>
            <a:r>
              <a:rPr lang="es-MX" sz="1800" dirty="0">
                <a:effectLst/>
                <a:latin typeface="Times New Roman" panose="02020603050405020304" pitchFamily="18" charset="0"/>
                <a:ea typeface="Times New Roman" panose="02020603050405020304" pitchFamily="18" charset="0"/>
              </a:rPr>
              <a:t> peer con el uso de canales, para dedicarlo a la comunicación de detecciones, y dejar el broadcast para otras aplicaciones de seguridad, como el caso 1 para cambiar de carril o avisar de frenado. </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Respecto a los patrones de comunicación, con la idea de compartir las detecciones por razones de seguridad, en realidad no nos interesa abarcar gran área. Como se ve en los resultados, con 200 metros se logra notificar adecuadamente a los vehículos en la mayoría de los casos, y por la misma razón, en general un solo salto es suficiente para cubrir puntos ciegos. En cambio, buscar una gran cobertura (por medio de más saltos) puede traernos problemas de inundación. Lo que podría ser interesante, es el uso de alguna forma de </a:t>
            </a:r>
            <a:r>
              <a:rPr lang="es-MX" sz="1800" dirty="0" err="1">
                <a:effectLst/>
                <a:latin typeface="Times New Roman" panose="02020603050405020304" pitchFamily="18" charset="0"/>
                <a:ea typeface="Times New Roman" panose="02020603050405020304" pitchFamily="18" charset="0"/>
              </a:rPr>
              <a:t>geocasting</a:t>
            </a:r>
            <a:r>
              <a:rPr lang="es-MX" sz="1800" dirty="0">
                <a:effectLst/>
                <a:latin typeface="Times New Roman" panose="02020603050405020304" pitchFamily="18" charset="0"/>
                <a:ea typeface="Times New Roman" panose="02020603050405020304" pitchFamily="18" charset="0"/>
              </a:rPr>
              <a:t>, lo que requeriría de mayor inteligencia en el modelo, para que el mensaje solo fuera procesado por autos a los que le sirva (por ejemplo, que se encuentren en el mismo carril).</a:t>
            </a:r>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se requiere la simulación de más escenarios, donde considerar más velocidades (y que no todos los nodos se muevan a la misma velocidad), densidades de tráfico y niveles de ruido. Mejoras que pueden ayudar a que los resultados de las simulaciones sean más realistas, se incluye también, el probar otros modelos de </a:t>
            </a:r>
            <a:r>
              <a:rPr lang="es-MX" sz="1800" dirty="0" err="1">
                <a:effectLst/>
                <a:latin typeface="Times New Roman" panose="02020603050405020304" pitchFamily="18" charset="0"/>
                <a:ea typeface="Times New Roman" panose="02020603050405020304" pitchFamily="18" charset="0"/>
              </a:rPr>
              <a:t>path</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loss</a:t>
            </a:r>
            <a:r>
              <a:rPr lang="es-MX" sz="1800" dirty="0">
                <a:effectLst/>
                <a:latin typeface="Times New Roman" panose="02020603050405020304" pitchFamily="18" charset="0"/>
                <a:ea typeface="Times New Roman" panose="02020603050405020304" pitchFamily="18" charset="0"/>
              </a:rPr>
              <a:t>, pues el rebote de las señales puede empeorar los resultados. Así mismo, considerar temas de seguridad y realizar pruebas con autos de verdad.</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748ab2ff4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748ab2ff4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Programación de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Esto es, un archivo ejecutable que utiliza librerías para comunicarse con otros, los nodos publican o se suscriben a mensajes que son identificados bajo un tópico. El nodo programado lleva a cabo tareas de detección y rastreo, en las que debe ser capaz de identificar correctamente otros vehículos particulares presentes en su campo de visión.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 la solución presentada debe poder integrarse junto con el programa seguidor de línea que ya se tiene. </a:t>
            </a: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El entrenamiento no se centra en un tipo de vehículo en particular, sin embargo, tanto la simulación, como en físico solo se tiene un tipo de diseño (y en físico solo se tiene otro carro).</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rPr>
              <a:t>Comprobar…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latin typeface="Calibri" panose="020F0502020204030204" pitchFamily="34" charset="0"/>
                <a:ea typeface="Times New Roman" panose="02020603050405020304" pitchFamily="18" charset="0"/>
                <a:cs typeface="Calibri" panose="020F0502020204030204" pitchFamily="34" charset="0"/>
              </a:rPr>
              <a:t>I</a:t>
            </a:r>
            <a:r>
              <a:rPr lang="es-MX" sz="1800" dirty="0">
                <a:effectLst/>
                <a:latin typeface="Calibri" panose="020F0502020204030204" pitchFamily="34" charset="0"/>
                <a:ea typeface="Times New Roman" panose="02020603050405020304" pitchFamily="18" charset="0"/>
                <a:cs typeface="Calibri" panose="020F0502020204030204" pitchFamily="34" charset="0"/>
              </a:rPr>
              <a:t>dentificar correctamente los parámetros necesarios para alcanzar una comunicación entre nodos fiable. </a:t>
            </a:r>
            <a:r>
              <a:rPr lang="es-MX" sz="1800" dirty="0">
                <a:effectLst/>
                <a:latin typeface="Times New Roman" panose="02020603050405020304" pitchFamily="18" charset="0"/>
                <a:ea typeface="Times New Roman" panose="02020603050405020304" pitchFamily="18" charset="0"/>
              </a:rPr>
              <a:t>Estos requerimientos, se deben verificar en entornos cambiantes al variar la densidad de nodos y la velocidad de estos.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No funcionales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Pocos retrasos…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se puede medir según el tiempo que tarde en procesar un frame. Se busca obtener la mayor frecuencia posible para alcanzar resultados en tiempo real.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Comunicación fiable, esto es que debe lograrse una alta probabilidad de recepción de cierto número de mensajes en diferentes escenarios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parámetros como RTT, tiempos de encolamiento, tasas de bit en error y % de paquetes perdidos. </a:t>
            </a: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Bajos tiempos de encolamiento</a:t>
            </a:r>
            <a:endParaRPr lang="es-MX"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748ab2ff4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748ab2ff4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Esta misma restricción nos limita tanto la cantidad de pruebas que se pueden realizar, como poder probar otros protocolos</a:t>
            </a:r>
          </a:p>
          <a:p>
            <a:pPr marL="0" lvl="0" indent="0" algn="l" rtl="0">
              <a:spcBef>
                <a:spcPts val="0"/>
              </a:spcBef>
              <a:spcAft>
                <a:spcPts val="0"/>
              </a:spcAft>
              <a:buNone/>
            </a:pPr>
            <a:r>
              <a:rPr lang="es-MX" sz="1800" dirty="0">
                <a:effectLst/>
                <a:latin typeface="Times New Roman" panose="02020603050405020304" pitchFamily="18" charset="0"/>
              </a:rPr>
              <a:t>Nos limita los parámetros, que podemos probar</a:t>
            </a:r>
            <a:endParaRPr lang="es-MX" dirty="0"/>
          </a:p>
        </p:txBody>
      </p:sp>
    </p:spTree>
    <p:extLst>
      <p:ext uri="{BB962C8B-B14F-4D97-AF65-F5344CB8AC3E}">
        <p14:creationId xmlns:p14="http://schemas.microsoft.com/office/powerpoint/2010/main" val="1273379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75d05fb91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75d05fb91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Dentro de los vehículos autónomos se puede seguir un enfoque modular</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por módulos se habla de fragmentos de programas que funcionan y realizan tareas de forma independiente, los cuales, mediante entradas y salidas, se interconectan con otros</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Estos módulos normalmente se dividen en: percepción, análisis del entorno, planificación de trayectorias y control del vehículo.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Típicamente con técnicas de aprendizaje de máquina como redes neuronales en los campos de percepción y análisis. Mientras que para planificación y control se usan enfoques tradicionales como máquinas de estado, algoritmos de búsqueda y modelos de control. </a:t>
            </a: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Únicamente nos enfocamos en percepción, para lo que se trabaja sobre detección y rastreo</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Las ventajas de un enfoque modular permite un resultado más fácil e interpretable para las personas</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En la percepción se una gran variedad de sensores, como cámaras, odometría de las ruedas y de rango (LiDAR y sonar). De estos, las cámaras se han beneficiado mucho, gracias a que son baratas y fáciles de usar,</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el enfoque basado en aprendizaje de máquina se requieren de grandes </a:t>
            </a:r>
            <a:r>
              <a:rPr lang="es-MX" sz="1800" i="1" dirty="0" err="1">
                <a:effectLst/>
                <a:latin typeface="Times New Roman" panose="02020603050405020304" pitchFamily="18" charset="0"/>
                <a:ea typeface="Times New Roman" panose="02020603050405020304" pitchFamily="18" charset="0"/>
              </a:rPr>
              <a:t>datasets</a:t>
            </a:r>
            <a:r>
              <a:rPr lang="es-MX" sz="1800" dirty="0">
                <a:effectLst/>
                <a:latin typeface="Times New Roman" panose="02020603050405020304" pitchFamily="18" charset="0"/>
                <a:ea typeface="Times New Roman" panose="02020603050405020304" pitchFamily="18" charset="0"/>
              </a:rPr>
              <a:t> para el entrenamiento de los modelos.  KITTI</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Se realizan 3 versiones …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Como se ve en el diagrama se programa el nodo </a:t>
            </a:r>
            <a:r>
              <a:rPr lang="es-MX" sz="1800" dirty="0" err="1">
                <a:effectLst/>
                <a:latin typeface="Times New Roman" panose="02020603050405020304" pitchFamily="18" charset="0"/>
                <a:ea typeface="Times New Roman" panose="02020603050405020304" pitchFamily="18" charset="0"/>
              </a:rPr>
              <a:t>detecRastreoC</a:t>
            </a:r>
            <a:r>
              <a:rPr lang="es-MX" sz="1800" dirty="0">
                <a:effectLst/>
                <a:latin typeface="Times New Roman" panose="02020603050405020304" pitchFamily="18" charset="0"/>
                <a:ea typeface="Times New Roman" panose="02020603050405020304" pitchFamily="18" charset="0"/>
              </a:rPr>
              <a:t> Si bien podría separarse en dos nodos (archivos), esto no es conveniente por lo interconectados que están, pues la parte de rastreo se usa también en las tareas de detección. Asimismo, dadas las restricciones de alcanzar un resultado rápido en el carro, nos limitamos a programarlo en C++ Al ser Python un lenguaje interpretado, y no compilado, lleva a una pérdida importante de rendimiento. </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err="1">
                <a:effectLst/>
                <a:latin typeface="Times New Roman" panose="02020603050405020304" pitchFamily="18" charset="0"/>
              </a:rPr>
              <a:t>changeLane</a:t>
            </a:r>
            <a:r>
              <a:rPr lang="es-MX" sz="1800" dirty="0">
                <a:effectLst/>
                <a:latin typeface="Times New Roman" panose="02020603050405020304" pitchFamily="18" charset="0"/>
              </a:rPr>
              <a:t> es un programa simple para cambiar de carril, y </a:t>
            </a:r>
            <a:r>
              <a:rPr lang="es-MX" sz="1800" dirty="0" err="1">
                <a:effectLst/>
                <a:latin typeface="Times New Roman" panose="02020603050405020304" pitchFamily="18" charset="0"/>
              </a:rPr>
              <a:t>translate</a:t>
            </a:r>
            <a:r>
              <a:rPr lang="es-MX" sz="1800" dirty="0">
                <a:effectLst/>
                <a:latin typeface="Times New Roman" panose="02020603050405020304" pitchFamily="18" charset="0"/>
              </a:rPr>
              <a:t> sim real el programa de conducción, la información se alimenta al manual control, que controla la velocidad y </a:t>
            </a:r>
            <a:r>
              <a:rPr lang="es-MX" sz="1800" dirty="0" err="1">
                <a:effectLst/>
                <a:latin typeface="Times New Roman" panose="02020603050405020304" pitchFamily="18" charset="0"/>
              </a:rPr>
              <a:t>steering</a:t>
            </a:r>
            <a:endParaRPr lang="es-MX" sz="1800" dirty="0">
              <a:effectLst/>
              <a:latin typeface="Times New Roman" panose="02020603050405020304" pitchFamily="18" charset="0"/>
            </a:endParaRP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Bastantes diferencia s entre ROS </a:t>
            </a:r>
            <a:r>
              <a:rPr lang="es-MX" sz="1800" dirty="0" err="1">
                <a:effectLst/>
                <a:latin typeface="Times New Roman" panose="02020603050405020304" pitchFamily="18" charset="0"/>
                <a:ea typeface="Times New Roman" panose="02020603050405020304" pitchFamily="18" charset="0"/>
              </a:rPr>
              <a:t>noetic</a:t>
            </a:r>
            <a:r>
              <a:rPr lang="es-MX" sz="1800" dirty="0">
                <a:effectLst/>
                <a:latin typeface="Times New Roman" panose="02020603050405020304" pitchFamily="18" charset="0"/>
                <a:ea typeface="Times New Roman" panose="02020603050405020304" pitchFamily="18" charset="0"/>
              </a:rPr>
              <a:t> con </a:t>
            </a:r>
            <a:r>
              <a:rPr lang="es-MX" sz="1800" dirty="0" err="1">
                <a:effectLst/>
                <a:latin typeface="Times New Roman" panose="02020603050405020304" pitchFamily="18" charset="0"/>
                <a:ea typeface="Times New Roman" panose="02020603050405020304" pitchFamily="18" charset="0"/>
              </a:rPr>
              <a:t>opencv</a:t>
            </a:r>
            <a:r>
              <a:rPr lang="es-MX" sz="1800" dirty="0">
                <a:effectLst/>
                <a:latin typeface="Times New Roman" panose="02020603050405020304" pitchFamily="18" charset="0"/>
                <a:ea typeface="Times New Roman" panose="02020603050405020304" pitchFamily="18" charset="0"/>
              </a:rPr>
              <a:t> 4, y ros </a:t>
            </a:r>
            <a:r>
              <a:rPr lang="es-MX" sz="1800" dirty="0" err="1">
                <a:effectLst/>
                <a:latin typeface="Times New Roman" panose="02020603050405020304" pitchFamily="18" charset="0"/>
                <a:ea typeface="Times New Roman" panose="02020603050405020304" pitchFamily="18" charset="0"/>
              </a:rPr>
              <a:t>indigo</a:t>
            </a:r>
            <a:r>
              <a:rPr lang="es-MX" sz="1800" dirty="0">
                <a:effectLst/>
                <a:latin typeface="Times New Roman" panose="02020603050405020304" pitchFamily="18" charset="0"/>
                <a:ea typeface="Times New Roman" panose="02020603050405020304" pitchFamily="18" charset="0"/>
              </a:rPr>
              <a:t> con </a:t>
            </a:r>
            <a:r>
              <a:rPr lang="es-MX" sz="1800" dirty="0" err="1">
                <a:effectLst/>
                <a:latin typeface="Times New Roman" panose="02020603050405020304" pitchFamily="18" charset="0"/>
                <a:ea typeface="Times New Roman" panose="02020603050405020304" pitchFamily="18" charset="0"/>
              </a:rPr>
              <a:t>opencv</a:t>
            </a:r>
            <a:r>
              <a:rPr lang="es-MX" sz="1800" dirty="0">
                <a:effectLst/>
                <a:latin typeface="Times New Roman" panose="02020603050405020304" pitchFamily="18" charset="0"/>
                <a:ea typeface="Times New Roman" panose="02020603050405020304" pitchFamily="18" charset="0"/>
              </a:rPr>
              <a:t> 2.4. falta aún de estandarización de ROS, el cual está organizado por distribuciones, cada una con diferentes versiones de paquetes y requerimientos de compatibilidad. De forma similar, OpenCV son bibliotecas de visión por computadora de código abierto, manejadas por versiones. Al no estar estandarizadas, algunos puntos como las máquinas entrenadas o funciones no son compatibles entre sí.</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La imagen entregada por la cámara es en formato RGB8, para usar la imagen en OpenCV nos apoyamos de </a:t>
            </a:r>
            <a:r>
              <a:rPr lang="es-MX" sz="1800" dirty="0" err="1">
                <a:effectLst/>
                <a:latin typeface="Times New Roman" panose="02020603050405020304" pitchFamily="18" charset="0"/>
                <a:ea typeface="Times New Roman" panose="02020603050405020304" pitchFamily="18" charset="0"/>
              </a:rPr>
              <a:t>cv_bridge</a:t>
            </a:r>
            <a:r>
              <a:rPr lang="es-MX" sz="1800" dirty="0">
                <a:effectLst/>
                <a:latin typeface="Times New Roman" panose="02020603050405020304" pitchFamily="18" charset="0"/>
                <a:ea typeface="Times New Roman" panose="02020603050405020304" pitchFamily="18" charset="0"/>
              </a:rPr>
              <a:t>. Se trata de una librería de ROS que desempaqueta los datos de un mensaje imagen y los convierte a un formato de OpenCV. Por ejemplo, uno de los usados es CV_8UC1, el cual se refiere a que cada píxel se representa con un valor de 8 bits sin signo, con un solo canal.</a:t>
            </a:r>
          </a:p>
          <a:p>
            <a:endParaRPr lang="es-MX" dirty="0"/>
          </a:p>
          <a:p>
            <a:pPr marL="158750" indent="0">
              <a:buNone/>
            </a:pPr>
            <a:endParaRPr lang="es-MX"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El nodo programado devuelve 3 mensajes. Los primeros dos también de tipo </a:t>
            </a:r>
            <a:r>
              <a:rPr lang="es-MX" sz="1800" dirty="0" err="1">
                <a:effectLst/>
                <a:latin typeface="Times New Roman" panose="02020603050405020304" pitchFamily="18" charset="0"/>
                <a:ea typeface="Times New Roman" panose="02020603050405020304" pitchFamily="18" charset="0"/>
              </a:rPr>
              <a:t>sensor_msgs</a:t>
            </a:r>
            <a:r>
              <a:rPr lang="es-MX" sz="1800" dirty="0">
                <a:effectLst/>
                <a:latin typeface="Times New Roman" panose="02020603050405020304" pitchFamily="18" charset="0"/>
                <a:ea typeface="Times New Roman" panose="02020603050405020304" pitchFamily="18" charset="0"/>
              </a:rPr>
              <a:t>/</a:t>
            </a:r>
            <a:r>
              <a:rPr lang="es-MX" sz="1800" dirty="0" err="1">
                <a:effectLst/>
                <a:latin typeface="Times New Roman" panose="02020603050405020304" pitchFamily="18" charset="0"/>
                <a:ea typeface="Times New Roman" panose="02020603050405020304" pitchFamily="18" charset="0"/>
              </a:rPr>
              <a:t>Image</a:t>
            </a:r>
            <a:r>
              <a:rPr lang="es-MX" sz="1800" dirty="0">
                <a:effectLst/>
                <a:latin typeface="Times New Roman" panose="02020603050405020304" pitchFamily="18" charset="0"/>
                <a:ea typeface="Times New Roman" panose="02020603050405020304" pitchFamily="18" charset="0"/>
              </a:rPr>
              <a:t>, uno publica la imagen con la detección marcada, y el otro con la predicción. El tercer tipo de mensaje informa de las posiciones de los otros vehículos, y es el que se conecta con la evasión de obstáculos, se compone 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s-MX" sz="1800" dirty="0">
              <a:effectLst/>
              <a:latin typeface="Times New Roman" panose="02020603050405020304" pitchFamily="18" charset="0"/>
              <a:ea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Son 3 mensajes los que se definen. Primero </a:t>
            </a:r>
            <a:r>
              <a:rPr lang="es-MX" sz="1800" dirty="0" err="1">
                <a:effectLst/>
                <a:latin typeface="Times New Roman" panose="02020603050405020304" pitchFamily="18" charset="0"/>
                <a:ea typeface="Times New Roman" panose="02020603050405020304" pitchFamily="18" charset="0"/>
              </a:rPr>
              <a:t>detecArray</a:t>
            </a:r>
            <a:r>
              <a:rPr lang="es-MX" sz="1800" dirty="0">
                <a:effectLst/>
                <a:latin typeface="Times New Roman" panose="02020603050405020304" pitchFamily="18" charset="0"/>
                <a:ea typeface="Times New Roman" panose="02020603050405020304" pitchFamily="18" charset="0"/>
              </a:rPr>
              <a:t> es un arreglo que indica el número de detecciones. En el mensaje </a:t>
            </a:r>
            <a:r>
              <a:rPr lang="es-MX" sz="1800" dirty="0" err="1">
                <a:effectLst/>
                <a:latin typeface="Times New Roman" panose="02020603050405020304" pitchFamily="18" charset="0"/>
                <a:ea typeface="Times New Roman" panose="02020603050405020304" pitchFamily="18" charset="0"/>
              </a:rPr>
              <a:t>detecTiempos</a:t>
            </a:r>
            <a:r>
              <a:rPr lang="es-MX" sz="1800" dirty="0">
                <a:effectLst/>
                <a:latin typeface="Times New Roman" panose="02020603050405020304" pitchFamily="18" charset="0"/>
                <a:ea typeface="Times New Roman" panose="02020603050405020304" pitchFamily="18" charset="0"/>
              </a:rPr>
              <a:t>, para cada una de las detecciones se da su posición actual y las siguientes 10 posiciones predichas. Estas posiciones corresponden al mensaje </a:t>
            </a:r>
            <a:r>
              <a:rPr lang="es-MX" sz="1800" dirty="0" err="1">
                <a:effectLst/>
                <a:latin typeface="Times New Roman" panose="02020603050405020304" pitchFamily="18" charset="0"/>
                <a:ea typeface="Times New Roman" panose="02020603050405020304" pitchFamily="18" charset="0"/>
              </a:rPr>
              <a:t>detec</a:t>
            </a:r>
            <a:r>
              <a:rPr lang="es-MX" sz="1800" dirty="0">
                <a:effectLst/>
                <a:latin typeface="Times New Roman" panose="02020603050405020304" pitchFamily="18" charset="0"/>
                <a:ea typeface="Times New Roman" panose="02020603050405020304" pitchFamily="18" charset="0"/>
              </a:rPr>
              <a:t>, y siguen el mismo formato que un objeto de tipo rectángulo en OpenCV: x, y, ancho y altura. Dentro del programa se requiere el uso de las librerías </a:t>
            </a:r>
            <a:r>
              <a:rPr lang="es-MX" sz="1800" dirty="0" err="1">
                <a:effectLst/>
                <a:latin typeface="Times New Roman" panose="02020603050405020304" pitchFamily="18" charset="0"/>
                <a:ea typeface="Times New Roman" panose="02020603050405020304" pitchFamily="18" charset="0"/>
              </a:rPr>
              <a:t>cv_bridge</a:t>
            </a:r>
            <a:r>
              <a:rPr lang="es-MX" sz="1800" dirty="0">
                <a:effectLst/>
                <a:latin typeface="Times New Roman" panose="02020603050405020304" pitchFamily="18" charset="0"/>
                <a:ea typeface="Times New Roman" panose="02020603050405020304" pitchFamily="18" charset="0"/>
              </a:rPr>
              <a:t> para transformar el mensaje de la cámara a una matriz de OpenCV. Las librerías de OpenCV para el procesamiento de imágenes y aprendizaje de máquina. Los mensajes </a:t>
            </a:r>
            <a:r>
              <a:rPr lang="es-MX" sz="1800" dirty="0" err="1">
                <a:effectLst/>
                <a:latin typeface="Times New Roman" panose="02020603050405020304" pitchFamily="18" charset="0"/>
                <a:ea typeface="Times New Roman" panose="02020603050405020304" pitchFamily="18" charset="0"/>
              </a:rPr>
              <a:t>sensor_msgs</a:t>
            </a:r>
            <a:r>
              <a:rPr lang="es-MX" sz="1800" dirty="0">
                <a:effectLst/>
                <a:latin typeface="Times New Roman" panose="02020603050405020304" pitchFamily="18" charset="0"/>
                <a:ea typeface="Times New Roman" panose="02020603050405020304" pitchFamily="18" charset="0"/>
              </a:rPr>
              <a:t> y la librería de ROS.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s-MX" sz="1800" dirty="0">
              <a:effectLst/>
              <a:latin typeface="Times New Roman" panose="02020603050405020304" pitchFamily="18" charset="0"/>
              <a:ea typeface="Times New Roman" panose="02020603050405020304" pitchFamily="18" charset="0"/>
            </a:endParaRPr>
          </a:p>
          <a:p>
            <a:endParaRPr lang="es-MX" dirty="0"/>
          </a:p>
          <a:p>
            <a:pPr marL="158750" indent="0">
              <a:buNone/>
            </a:pPr>
            <a:r>
              <a:rPr lang="es-MX" dirty="0"/>
              <a:t>La razón de la combinación fue: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La elección de esta combinación de métodos busca en primer lugar conseguir maximizar la precisión y velocidad en la detección, con poco poder de procesamiento. En segundo lugar, como se implementa en el carro con ROS </a:t>
            </a:r>
            <a:r>
              <a:rPr lang="es-MX" sz="1800" dirty="0" err="1">
                <a:effectLst/>
                <a:latin typeface="Times New Roman" panose="02020603050405020304" pitchFamily="18" charset="0"/>
                <a:ea typeface="Times New Roman" panose="02020603050405020304" pitchFamily="18" charset="0"/>
              </a:rPr>
              <a:t>Indigo</a:t>
            </a:r>
            <a:r>
              <a:rPr lang="es-MX" sz="1800" dirty="0">
                <a:effectLst/>
                <a:latin typeface="Times New Roman" panose="02020603050405020304" pitchFamily="18" charset="0"/>
                <a:ea typeface="Times New Roman" panose="02020603050405020304" pitchFamily="18" charset="0"/>
              </a:rPr>
              <a:t>, la versión de OpenCV que soporta oficialmente es la 2.4. Esta versión fue lanzada en 2012, por lo que no soporta modelos de </a:t>
            </a:r>
            <a:r>
              <a:rPr lang="es-MX" sz="1800" dirty="0" err="1">
                <a:effectLst/>
                <a:latin typeface="Times New Roman" panose="02020603050405020304" pitchFamily="18" charset="0"/>
                <a:ea typeface="Times New Roman" panose="02020603050405020304" pitchFamily="18" charset="0"/>
              </a:rPr>
              <a:t>deep</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learning</a:t>
            </a:r>
            <a:r>
              <a:rPr lang="es-MX" sz="1800" dirty="0">
                <a:effectLst/>
                <a:latin typeface="Times New Roman" panose="02020603050405020304" pitchFamily="18" charset="0"/>
                <a:ea typeface="Times New Roman" panose="02020603050405020304" pitchFamily="18" charset="0"/>
              </a:rPr>
              <a:t>, únicamente técnicas tradicionales. Una alternativa sería usar en el carro las versiones de OpenCV 3.0 junto a la 2.4.</a:t>
            </a:r>
          </a:p>
          <a:p>
            <a:pPr marL="158750" indent="0">
              <a:buNone/>
            </a:pPr>
            <a:endParaRPr lang="es-MX" dirty="0"/>
          </a:p>
        </p:txBody>
      </p:sp>
    </p:spTree>
    <p:extLst>
      <p:ext uri="{BB962C8B-B14F-4D97-AF65-F5344CB8AC3E}">
        <p14:creationId xmlns:p14="http://schemas.microsoft.com/office/powerpoint/2010/main" val="3920015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75d05fb91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75d05fb91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El problema con que se lidia es la oclusión, y ocurre cuando el objeto está oculto ya sea por otro objeto del mismo tipo “</a:t>
            </a:r>
            <a:r>
              <a:rPr lang="es-MX" sz="1800" dirty="0" err="1">
                <a:effectLst/>
                <a:latin typeface="Times New Roman" panose="02020603050405020304" pitchFamily="18" charset="0"/>
                <a:ea typeface="Times New Roman" panose="02020603050405020304" pitchFamily="18" charset="0"/>
              </a:rPr>
              <a:t>intra-class</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occlusion</a:t>
            </a:r>
            <a:r>
              <a:rPr lang="es-MX" sz="1800" dirty="0">
                <a:effectLst/>
                <a:latin typeface="Times New Roman" panose="02020603050405020304" pitchFamily="18" charset="0"/>
                <a:ea typeface="Times New Roman" panose="02020603050405020304" pitchFamily="18" charset="0"/>
              </a:rPr>
              <a:t>” o, por otro objeto o elemento “</a:t>
            </a:r>
            <a:r>
              <a:rPr lang="es-MX" sz="1800" dirty="0" err="1">
                <a:effectLst/>
                <a:latin typeface="Times New Roman" panose="02020603050405020304" pitchFamily="18" charset="0"/>
                <a:ea typeface="Times New Roman" panose="02020603050405020304" pitchFamily="18" charset="0"/>
              </a:rPr>
              <a:t>inter-class</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occlusion</a:t>
            </a:r>
            <a:r>
              <a:rPr lang="es-MX" sz="1800" dirty="0">
                <a:effectLst/>
                <a:latin typeface="Times New Roman" panose="02020603050405020304" pitchFamily="18" charset="0"/>
                <a:ea typeface="Times New Roman" panose="02020603050405020304" pitchFamily="18" charset="0"/>
              </a:rPr>
              <a:t>”.</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Preprocesamiento:</a:t>
            </a:r>
          </a:p>
          <a:p>
            <a:pPr marL="0" lvl="0" indent="0" algn="l" rtl="0">
              <a:spcBef>
                <a:spcPts val="0"/>
              </a:spcBef>
              <a:spcAft>
                <a:spcPts val="0"/>
              </a:spcAft>
              <a:buNone/>
            </a:pPr>
            <a:r>
              <a:rPr lang="es-MX" sz="1800" dirty="0">
                <a:solidFill>
                  <a:srgbClr val="000000"/>
                </a:solidFill>
                <a:effectLst/>
                <a:latin typeface="Times New Roman" panose="02020603050405020304" pitchFamily="18" charset="0"/>
                <a:ea typeface="Times New Roman" panose="02020603050405020304" pitchFamily="18" charset="0"/>
              </a:rPr>
              <a:t>realizan tareas de ajuste de ganancias, rectificación de imagen o calibración de las cámaras</a:t>
            </a:r>
          </a:p>
          <a:p>
            <a:pPr marL="0" lvl="0" indent="0" algn="l" rtl="0">
              <a:spcBef>
                <a:spcPts val="0"/>
              </a:spcBef>
              <a:spcAft>
                <a:spcPts val="0"/>
              </a:spcAft>
              <a:buNone/>
            </a:pPr>
            <a:r>
              <a:rPr lang="es-MX" sz="1800" dirty="0">
                <a:solidFill>
                  <a:srgbClr val="000000"/>
                </a:solidFill>
                <a:effectLst/>
                <a:latin typeface="Times New Roman" panose="02020603050405020304" pitchFamily="18" charset="0"/>
                <a:ea typeface="Times New Roman" panose="02020603050405020304" pitchFamily="18" charset="0"/>
              </a:rPr>
              <a:t>, se añaden filtros, se escalan las imágenes y se convierten a otros formatos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solidFill>
                  <a:srgbClr val="000000"/>
                </a:solidFill>
                <a:effectLst/>
                <a:latin typeface="Times New Roman" panose="02020603050405020304" pitchFamily="18" charset="0"/>
                <a:ea typeface="Times New Roman" panose="02020603050405020304" pitchFamily="18" charset="0"/>
              </a:rPr>
              <a:t>filtros de bordes o técnicas de compresión de imagen.</a:t>
            </a:r>
            <a:endParaRPr lang="es-MX"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Región de interés</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El método más común es el de deslizar una ventana sobre la imagen e ir escalando el filtro o la imagen. Esto puede resultar en un proceso muy caro, según qué tan exhaustiva sea la búsqueda. Por lo que, igual que en este trabajo, se deben asumir algunas cosas, como el tamaño de la ventana, la posición de los candidatos y la proporción con la cual se incrementa el tamaño de la ventana, lo que reduce el número de comparaciones. </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Otras alternativas son búsquedas selectivas, en lugar de recorrer toda la imagen, se seleccionan solo algunas localizaciones aproximadas. </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Clasificación y refinamiento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Como se mencionó, debido a el poco poder de procesamiento en el carro, y la versión de </a:t>
            </a:r>
            <a:r>
              <a:rPr lang="es-MX" sz="1800" dirty="0" err="1">
                <a:effectLst/>
                <a:latin typeface="Times New Roman" panose="02020603050405020304" pitchFamily="18" charset="0"/>
                <a:ea typeface="Times New Roman" panose="02020603050405020304" pitchFamily="18" charset="0"/>
              </a:rPr>
              <a:t>opencv</a:t>
            </a:r>
            <a:r>
              <a:rPr lang="es-MX" sz="1800" dirty="0">
                <a:effectLst/>
                <a:latin typeface="Times New Roman" panose="02020603050405020304" pitchFamily="18" charset="0"/>
                <a:ea typeface="Times New Roman" panose="02020603050405020304" pitchFamily="18" charset="0"/>
              </a:rPr>
              <a:t> que maneja: las técnicas con que se cuenta son </a:t>
            </a:r>
            <a:r>
              <a:rPr lang="es-MX" sz="1800" dirty="0">
                <a:solidFill>
                  <a:srgbClr val="000000"/>
                </a:solidFill>
                <a:effectLst/>
                <a:latin typeface="Times New Roman" panose="02020603050405020304" pitchFamily="18" charset="0"/>
                <a:ea typeface="Times New Roman" panose="02020603050405020304" pitchFamily="18" charset="0"/>
              </a:rPr>
              <a:t>clasificadores de cascada y máquinas de soporte vectorial (SVM) con histograma de gradientes orientados (HOG). Otros métodos son “</a:t>
            </a:r>
            <a:r>
              <a:rPr lang="es-MX" sz="1800" dirty="0" err="1">
                <a:solidFill>
                  <a:srgbClr val="000000"/>
                </a:solidFill>
                <a:effectLst/>
                <a:latin typeface="Times New Roman" panose="02020603050405020304" pitchFamily="18" charset="0"/>
                <a:ea typeface="Times New Roman" panose="02020603050405020304" pitchFamily="18" charset="0"/>
              </a:rPr>
              <a:t>Scale-Invariant</a:t>
            </a:r>
            <a:r>
              <a:rPr lang="es-MX" sz="1800" dirty="0">
                <a:solidFill>
                  <a:srgbClr val="000000"/>
                </a:solidFill>
                <a:effectLst/>
                <a:latin typeface="Times New Roman" panose="02020603050405020304" pitchFamily="18" charset="0"/>
                <a:ea typeface="Times New Roman" panose="02020603050405020304" pitchFamily="18" charset="0"/>
              </a:rPr>
              <a:t> </a:t>
            </a:r>
            <a:r>
              <a:rPr lang="es-MX" sz="1800" dirty="0" err="1">
                <a:solidFill>
                  <a:srgbClr val="000000"/>
                </a:solidFill>
                <a:effectLst/>
                <a:latin typeface="Times New Roman" panose="02020603050405020304" pitchFamily="18" charset="0"/>
                <a:ea typeface="Times New Roman" panose="02020603050405020304" pitchFamily="18" charset="0"/>
              </a:rPr>
              <a:t>Feature</a:t>
            </a:r>
            <a:r>
              <a:rPr lang="es-MX" sz="1800" dirty="0">
                <a:solidFill>
                  <a:srgbClr val="000000"/>
                </a:solidFill>
                <a:effectLst/>
                <a:latin typeface="Times New Roman" panose="02020603050405020304" pitchFamily="18" charset="0"/>
                <a:ea typeface="Times New Roman" panose="02020603050405020304" pitchFamily="18" charset="0"/>
              </a:rPr>
              <a:t> </a:t>
            </a:r>
            <a:r>
              <a:rPr lang="es-MX" sz="1800" dirty="0" err="1">
                <a:solidFill>
                  <a:srgbClr val="000000"/>
                </a:solidFill>
                <a:effectLst/>
                <a:latin typeface="Times New Roman" panose="02020603050405020304" pitchFamily="18" charset="0"/>
                <a:ea typeface="Times New Roman" panose="02020603050405020304" pitchFamily="18" charset="0"/>
              </a:rPr>
              <a:t>Transform</a:t>
            </a:r>
            <a:r>
              <a:rPr lang="es-MX" sz="1800" dirty="0">
                <a:solidFill>
                  <a:srgbClr val="000000"/>
                </a:solidFill>
                <a:effectLst/>
                <a:latin typeface="Times New Roman" panose="02020603050405020304" pitchFamily="18" charset="0"/>
                <a:ea typeface="Times New Roman" panose="02020603050405020304" pitchFamily="18" charset="0"/>
              </a:rPr>
              <a:t>” y “</a:t>
            </a:r>
            <a:r>
              <a:rPr lang="es-MX" sz="1800" dirty="0" err="1">
                <a:solidFill>
                  <a:srgbClr val="000000"/>
                </a:solidFill>
                <a:effectLst/>
                <a:latin typeface="Times New Roman" panose="02020603050405020304" pitchFamily="18" charset="0"/>
                <a:ea typeface="Times New Roman" panose="02020603050405020304" pitchFamily="18" charset="0"/>
              </a:rPr>
              <a:t>Speeded</a:t>
            </a:r>
            <a:r>
              <a:rPr lang="es-MX" sz="1800" dirty="0">
                <a:solidFill>
                  <a:srgbClr val="000000"/>
                </a:solidFill>
                <a:effectLst/>
                <a:latin typeface="Times New Roman" panose="02020603050405020304" pitchFamily="18" charset="0"/>
                <a:ea typeface="Times New Roman" panose="02020603050405020304" pitchFamily="18" charset="0"/>
              </a:rPr>
              <a:t> Up </a:t>
            </a:r>
            <a:r>
              <a:rPr lang="es-MX" sz="1800" dirty="0" err="1">
                <a:solidFill>
                  <a:srgbClr val="000000"/>
                </a:solidFill>
                <a:effectLst/>
                <a:latin typeface="Times New Roman" panose="02020603050405020304" pitchFamily="18" charset="0"/>
                <a:ea typeface="Times New Roman" panose="02020603050405020304" pitchFamily="18" charset="0"/>
              </a:rPr>
              <a:t>Robust</a:t>
            </a:r>
            <a:r>
              <a:rPr lang="es-MX" sz="1800" dirty="0">
                <a:solidFill>
                  <a:srgbClr val="000000"/>
                </a:solidFill>
                <a:effectLst/>
                <a:latin typeface="Times New Roman" panose="02020603050405020304" pitchFamily="18" charset="0"/>
                <a:ea typeface="Times New Roman" panose="02020603050405020304" pitchFamily="18" charset="0"/>
              </a:rPr>
              <a:t> </a:t>
            </a:r>
            <a:r>
              <a:rPr lang="es-MX" sz="1800" dirty="0" err="1">
                <a:solidFill>
                  <a:srgbClr val="000000"/>
                </a:solidFill>
                <a:effectLst/>
                <a:latin typeface="Times New Roman" panose="02020603050405020304" pitchFamily="18" charset="0"/>
                <a:ea typeface="Times New Roman" panose="02020603050405020304" pitchFamily="18" charset="0"/>
              </a:rPr>
              <a:t>Feature</a:t>
            </a:r>
            <a:r>
              <a:rPr lang="es-MX" sz="1800" dirty="0">
                <a:solidFill>
                  <a:srgbClr val="000000"/>
                </a:solidFill>
                <a:effectLst/>
                <a:latin typeface="Times New Roman" panose="02020603050405020304" pitchFamily="18" charset="0"/>
                <a:ea typeface="Times New Roman" panose="02020603050405020304" pitchFamily="18" charset="0"/>
              </a:rPr>
              <a:t>”</a:t>
            </a:r>
            <a:r>
              <a:rPr lang="es-MX" sz="1800" dirty="0">
                <a:effectLst/>
                <a:latin typeface="Times New Roman" panose="02020603050405020304" pitchFamily="18" charset="0"/>
                <a:ea typeface="Times New Roman" panose="02020603050405020304" pitchFamily="18" charset="0"/>
              </a:rPr>
              <a:t>. </a:t>
            </a:r>
            <a:endParaRPr lang="es-MX" sz="1800" dirty="0">
              <a:solidFill>
                <a:srgbClr val="000000"/>
              </a:solidFill>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solidFill>
                  <a:srgbClr val="000000"/>
                </a:solidFill>
                <a:effectLst/>
                <a:latin typeface="Times New Roman" panose="02020603050405020304" pitchFamily="18" charset="0"/>
                <a:ea typeface="Times New Roman" panose="02020603050405020304" pitchFamily="18" charset="0"/>
              </a:rPr>
              <a:t>En ellas, se ha observado que SVM con HOG trabaja mejor a más altas resoluciones, mientras presenta un mayor tiempo de procesamiento. </a:t>
            </a:r>
            <a:r>
              <a:rPr lang="es-MX" sz="1800" dirty="0">
                <a:effectLst/>
                <a:latin typeface="Times New Roman" panose="02020603050405020304" pitchFamily="18" charset="0"/>
                <a:ea typeface="Times New Roman" panose="02020603050405020304" pitchFamily="18" charset="0"/>
              </a:rPr>
              <a:t>Del lado de filtros de</a:t>
            </a:r>
            <a:r>
              <a:rPr lang="es-MX" sz="1800" dirty="0">
                <a:solidFill>
                  <a:srgbClr val="000000"/>
                </a:solidFill>
                <a:effectLst/>
                <a:latin typeface="Times New Roman" panose="02020603050405020304" pitchFamily="18" charset="0"/>
                <a:ea typeface="Times New Roman" panose="02020603050405020304" pitchFamily="18" charset="0"/>
              </a:rPr>
              <a:t> cascada funciona mejor a bajas resoluciones, alcanzando resultados prácticamente en tiempo real. </a:t>
            </a:r>
          </a:p>
          <a:p>
            <a:pPr marL="158750" indent="0" algn="just">
              <a:lnSpc>
                <a:spcPct val="200000"/>
              </a:lnSpc>
              <a:spcBef>
                <a:spcPts val="1200"/>
              </a:spcBef>
              <a:spcAft>
                <a:spcPts val="600"/>
              </a:spcAft>
              <a:buNone/>
            </a:pPr>
            <a:endParaRPr lang="es-MX" sz="1800" dirty="0">
              <a:solidFill>
                <a:srgbClr val="000000"/>
              </a:solidFill>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Sobre las técnicas presentadas se requieren extraer características de la imagen. Para cascada se usa local </a:t>
            </a:r>
            <a:r>
              <a:rPr lang="es-MX" sz="1800" dirty="0" err="1">
                <a:effectLst/>
                <a:latin typeface="Times New Roman" panose="02020603050405020304" pitchFamily="18" charset="0"/>
                <a:ea typeface="Times New Roman" panose="02020603050405020304" pitchFamily="18" charset="0"/>
              </a:rPr>
              <a:t>binary</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patterns</a:t>
            </a:r>
            <a:r>
              <a:rPr lang="es-MX" sz="1800" dirty="0">
                <a:effectLst/>
                <a:latin typeface="Times New Roman" panose="02020603050405020304" pitchFamily="18" charset="0"/>
                <a:ea typeface="Times New Roman" panose="02020603050405020304" pitchFamily="18" charset="0"/>
              </a:rPr>
              <a:t> que captura la intensidad de los píxeles vecinos alrededor de cada punto de una imagen. Con él se crea un patrón binario que permite capturar características como bordes, esquinas y texturas. Para svm se usa histograma de gradientes orientados que calcula los gradientes de intensidad de una imagen dividida en celdas, al capturar vectores que permite de forma similar identificar bordes y texturas de una imagen. La diferencia, es que LBP captura características locales para describir una imagen completa, mientras hog ve la imagen global. Hog captura formas y contornos, LBP patrones repetitivos.</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Los filtros de cascada calculan las características de una imagen y la pasan sobre un conjunto de funciones que evalúan grupos de características locales. Si las características están presentes y cumplen cierto margen, avanzan al siguiente filtro, de lo contrario se descarta. Estos sets de características contienen un histograma de píxeles que definen patrones sobre una región de la imagen.</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Las máquinas de soporte vectorial encuentran el mejor hiperplano que separa los ejemplos positivos de los negativos. Al aplicar una nueva imagen para clasificar, se extraen sus características y se aplican sobre la función del hiperplano calculado. Según la distancia y un margen, predice si pertenece a la clase. La función del </a:t>
            </a:r>
            <a:r>
              <a:rPr lang="es-MX" sz="1800" dirty="0" err="1">
                <a:effectLst/>
                <a:latin typeface="Times New Roman" panose="02020603050405020304" pitchFamily="18" charset="0"/>
                <a:ea typeface="Times New Roman" panose="02020603050405020304" pitchFamily="18" charset="0"/>
              </a:rPr>
              <a:t>kernel</a:t>
            </a:r>
            <a:r>
              <a:rPr lang="es-MX" sz="1800" dirty="0">
                <a:effectLst/>
                <a:latin typeface="Times New Roman" panose="02020603050405020304" pitchFamily="18" charset="0"/>
                <a:ea typeface="Times New Roman" panose="02020603050405020304" pitchFamily="18" charset="0"/>
              </a:rPr>
              <a:t> es transformar un problema a más altas dimensiones donde se pueda separar linealmente. Con Radial basis </a:t>
            </a:r>
            <a:r>
              <a:rPr lang="es-MX" sz="1800" dirty="0" err="1">
                <a:effectLst/>
                <a:latin typeface="Times New Roman" panose="02020603050405020304" pitchFamily="18" charset="0"/>
                <a:ea typeface="Times New Roman" panose="02020603050405020304" pitchFamily="18" charset="0"/>
              </a:rPr>
              <a:t>function</a:t>
            </a:r>
            <a:r>
              <a:rPr lang="es-MX" sz="1800" dirty="0">
                <a:effectLst/>
                <a:latin typeface="Times New Roman" panose="02020603050405020304" pitchFamily="18" charset="0"/>
                <a:ea typeface="Times New Roman" panose="02020603050405020304" pitchFamily="18" charset="0"/>
              </a:rPr>
              <a:t> permite introducir no linealidades a la función, que le permite encontrar fronteras más complejas (en este caso formas de elipsoides), con las que aprender la forma del objeto.</a:t>
            </a: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De los métodos presentados, los filtros de cascada son clasificadores débiles, mientras svm es fuerte. Por débiles se refiere a clasificadores con capacidad y complejidad baja, con poca precisión. Con </a:t>
            </a:r>
            <a:r>
              <a:rPr lang="es-MX" sz="1800" dirty="0" err="1">
                <a:effectLst/>
                <a:latin typeface="Times New Roman" panose="02020603050405020304" pitchFamily="18" charset="0"/>
                <a:ea typeface="Times New Roman" panose="02020603050405020304" pitchFamily="18" charset="0"/>
              </a:rPr>
              <a:t>Adaboost</a:t>
            </a:r>
            <a:r>
              <a:rPr lang="es-MX" sz="1800" dirty="0">
                <a:effectLst/>
                <a:latin typeface="Times New Roman" panose="02020603050405020304" pitchFamily="18" charset="0"/>
                <a:ea typeface="Times New Roman" panose="02020603050405020304" pitchFamily="18" charset="0"/>
              </a:rPr>
              <a:t>, se suele usar una serie de clasificadores débiles de forma iterativa para alcanzar la precisión de uno fuerte. En cambio, un clasificador fuerte puede realizar predicciones de clases correctas por sí solo, tiene alta precisión.</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Diferencia con redes neuronales:</a:t>
            </a: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Los datos se pueden modelar con un set de funciones de parámetros lineales</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En la mayoría de los problemas de la vida real, los datos siguen un comportamiento de distribución de probabilidad normal</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Debido al punto anterior, la estimación de parámetros se hace mediante el método de estimación de máxima verosimilitud, que normalmente se reduce a minimizar la suma de errores al cuadrado como función de costo.</a:t>
            </a:r>
            <a:endParaRPr lang="es-MX" sz="1800" dirty="0">
              <a:effectLst/>
              <a:latin typeface="Noto Sans Symbols"/>
              <a:ea typeface="Noto Sans Symbols"/>
              <a:cs typeface="Noto Sans Symbols"/>
            </a:endParaRPr>
          </a:p>
          <a:p>
            <a:pPr marL="158750" marR="0" lvl="0" indent="0" algn="just" defTabSz="914400" rtl="0" eaLnBrk="1" fontAlgn="auto" latinLnBrk="0" hangingPunct="1">
              <a:lnSpc>
                <a:spcPct val="200000"/>
              </a:lnSpc>
              <a:spcBef>
                <a:spcPts val="1200"/>
              </a:spcBef>
              <a:spcAft>
                <a:spcPts val="60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Al final el enfoque de redes neuronales convolucionales recientemente ha alcanzado una eficiencia casi en tiempo real. En parte gracias a la paralelización en la GPU. Por lo que, los métodos tradicionales, aunque puedan alcanzar niveles de precisión similares a redes neuronales, como SVM. Su uso va a ser limitado únicamente a casos con poco poder de cómputo, en aplicaciones cercanas a tiempo real. En general se puede decir que, en condiciones iguales, los métodos usados son más rápidos que las redes neuronales, pero menos precisos, si trabajamos con </a:t>
            </a:r>
            <a:r>
              <a:rPr lang="es-MX" sz="1800" dirty="0" err="1">
                <a:effectLst/>
                <a:latin typeface="Times New Roman" panose="02020603050405020304" pitchFamily="18" charset="0"/>
                <a:ea typeface="Times New Roman" panose="02020603050405020304" pitchFamily="18" charset="0"/>
              </a:rPr>
              <a:t>datasets</a:t>
            </a:r>
            <a:r>
              <a:rPr lang="es-MX" sz="1800" dirty="0">
                <a:effectLst/>
                <a:latin typeface="Times New Roman" panose="02020603050405020304" pitchFamily="18" charset="0"/>
                <a:ea typeface="Times New Roman" panose="02020603050405020304" pitchFamily="18" charset="0"/>
              </a:rPr>
              <a:t> pequeños o moderados. Comparando SVM contra redes neuronales, las últimas pueden ser más rápidas al incrementar el tamaño del </a:t>
            </a:r>
            <a:r>
              <a:rPr lang="es-MX" sz="1800" dirty="0" err="1">
                <a:effectLst/>
                <a:latin typeface="Times New Roman" panose="02020603050405020304" pitchFamily="18" charset="0"/>
                <a:ea typeface="Times New Roman" panose="02020603050405020304" pitchFamily="18" charset="0"/>
              </a:rPr>
              <a:t>dataset</a:t>
            </a:r>
            <a:r>
              <a:rPr lang="es-MX" sz="1800" dirty="0">
                <a:effectLst/>
                <a:latin typeface="Times New Roman" panose="02020603050405020304" pitchFamily="18" charset="0"/>
                <a:ea typeface="Times New Roman" panose="02020603050405020304" pitchFamily="18" charset="0"/>
              </a:rPr>
              <a:t> y agregar aceleración por hardware.</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Como detectores se elige hacer una combinación de filtros de cascada con máquinas de soporte vectorial. Mediante los filtros de cascada se realiza una detección por ventana deslizante, con la que localizar candidatos. La ventaja de los filtros de cascada sobre otras técnicas se debe a su gran velocidad, a costa de precisión. Sobre este método, para la extracción de características de la imagen, por cuestión de tiempo en su entrenamiento, se elige Local </a:t>
            </a:r>
            <a:r>
              <a:rPr lang="es-MX" sz="1800" dirty="0" err="1">
                <a:effectLst/>
                <a:latin typeface="Times New Roman" panose="02020603050405020304" pitchFamily="18" charset="0"/>
                <a:ea typeface="Times New Roman" panose="02020603050405020304" pitchFamily="18" charset="0"/>
              </a:rPr>
              <a:t>Binary</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Patterns</a:t>
            </a:r>
            <a:r>
              <a:rPr lang="es-MX" sz="1800" dirty="0">
                <a:effectLst/>
                <a:latin typeface="Times New Roman" panose="02020603050405020304" pitchFamily="18" charset="0"/>
                <a:ea typeface="Times New Roman" panose="02020603050405020304" pitchFamily="18" charset="0"/>
              </a:rPr>
              <a:t>. El uso de máquinas de soporte vectorial con histograma de gradientes orientados (</a:t>
            </a:r>
            <a:r>
              <a:rPr lang="es-MX" sz="1800" dirty="0" err="1">
                <a:effectLst/>
                <a:latin typeface="Times New Roman" panose="02020603050405020304" pitchFamily="18" charset="0"/>
                <a:ea typeface="Times New Roman" panose="02020603050405020304" pitchFamily="18" charset="0"/>
              </a:rPr>
              <a:t>svm+hog</a:t>
            </a:r>
            <a:r>
              <a:rPr lang="es-MX" sz="1800" dirty="0">
                <a:effectLst/>
                <a:latin typeface="Times New Roman" panose="02020603050405020304" pitchFamily="18" charset="0"/>
                <a:ea typeface="Times New Roman" panose="02020603050405020304" pitchFamily="18" charset="0"/>
              </a:rPr>
              <a:t>) sirve como paso de refinamiento, para descartar los falsos positivos arrojados por el filtro de cascada.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primer paso para entrenar estos detectores es preparar un </a:t>
            </a:r>
            <a:r>
              <a:rPr lang="es-MX" sz="1800" dirty="0" err="1">
                <a:effectLst/>
                <a:latin typeface="Times New Roman" panose="02020603050405020304" pitchFamily="18" charset="0"/>
                <a:ea typeface="Times New Roman" panose="02020603050405020304" pitchFamily="18" charset="0"/>
              </a:rPr>
              <a:t>dataset</a:t>
            </a:r>
            <a:r>
              <a:rPr lang="es-MX" sz="1800" dirty="0">
                <a:effectLst/>
                <a:latin typeface="Times New Roman" panose="02020603050405020304" pitchFamily="18" charset="0"/>
                <a:ea typeface="Times New Roman" panose="02020603050405020304" pitchFamily="18" charset="0"/>
              </a:rPr>
              <a:t> de carros como imágenes positivas, y uno de negativas que contiene imágenes como árboles, de la carretera o señales. Para el entrenamiento, se realiza un programa que lee las imágenes, las pasa por una fase de preprocesamiento (se escalan y se aplican filtros como </a:t>
            </a:r>
            <a:r>
              <a:rPr lang="es-MX" sz="1800" dirty="0" err="1">
                <a:effectLst/>
                <a:latin typeface="Times New Roman" panose="02020603050405020304" pitchFamily="18" charset="0"/>
                <a:ea typeface="Times New Roman" panose="02020603050405020304" pitchFamily="18" charset="0"/>
              </a:rPr>
              <a:t>blur</a:t>
            </a:r>
            <a:r>
              <a:rPr lang="es-MX" sz="1800" dirty="0">
                <a:effectLst/>
                <a:latin typeface="Times New Roman" panose="02020603050405020304" pitchFamily="18" charset="0"/>
                <a:ea typeface="Times New Roman" panose="02020603050405020304" pitchFamily="18" charset="0"/>
              </a:rPr>
              <a:t> gaussiano), se extraen sus características y se pasa al entrenamiento. Primero se prueba con un set de imágenes pequeño para probar </a:t>
            </a:r>
            <a:r>
              <a:rPr lang="es-MX" sz="1800" dirty="0" err="1">
                <a:effectLst/>
                <a:latin typeface="Times New Roman" panose="02020603050405020304" pitchFamily="18" charset="0"/>
                <a:ea typeface="Times New Roman" panose="02020603050405020304" pitchFamily="18" charset="0"/>
              </a:rPr>
              <a:t>grids</a:t>
            </a:r>
            <a:r>
              <a:rPr lang="es-MX" sz="1800" dirty="0">
                <a:effectLst/>
                <a:latin typeface="Times New Roman" panose="02020603050405020304" pitchFamily="18" charset="0"/>
                <a:ea typeface="Times New Roman" panose="02020603050405020304" pitchFamily="18" charset="0"/>
              </a:rPr>
              <a:t> de parámetros y encontrar los mejores valores, entonces se pasa al entrenamiento con el set completo.</a:t>
            </a:r>
          </a:p>
          <a:p>
            <a:pPr marL="158750" indent="0">
              <a:buNone/>
            </a:pPr>
            <a:endParaRPr lang="es-MX" dirty="0"/>
          </a:p>
          <a:p>
            <a:pPr marL="158750" indent="0">
              <a:buNone/>
            </a:pPr>
            <a:r>
              <a:rPr lang="es-MX" dirty="0"/>
              <a:t>Preprocesamiento: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la imagen primero se </a:t>
            </a:r>
            <a:r>
              <a:rPr lang="es-MX" sz="1800" dirty="0" err="1">
                <a:effectLst/>
                <a:latin typeface="Times New Roman" panose="02020603050405020304" pitchFamily="18" charset="0"/>
                <a:ea typeface="Times New Roman" panose="02020603050405020304" pitchFamily="18" charset="0"/>
              </a:rPr>
              <a:t>reescala</a:t>
            </a:r>
            <a:r>
              <a:rPr lang="es-MX" sz="1800" dirty="0">
                <a:effectLst/>
                <a:latin typeface="Times New Roman" panose="02020603050405020304" pitchFamily="18" charset="0"/>
                <a:ea typeface="Times New Roman" panose="02020603050405020304" pitchFamily="18" charset="0"/>
              </a:rPr>
              <a:t> para usarla en un clasificador. A continuación, se pasa a escala de grises, esto ayuda a simplificar los algoritmos y reducir la complejidad, ya que no se requiere que el modelo aprenda ciertos colores. Esto en cierta forma comprime la imagen al reducir los 3 canales a 1.</a:t>
            </a:r>
          </a:p>
          <a:p>
            <a:pPr marL="158750" indent="0">
              <a:buNone/>
            </a:pPr>
            <a:endParaRPr lang="es-MX" dirty="0"/>
          </a:p>
          <a:p>
            <a:pPr marL="158750" indent="0">
              <a:buNone/>
            </a:pPr>
            <a:r>
              <a:rPr lang="es-MX" dirty="0"/>
              <a:t>Únicamente para el entrenamiento. </a:t>
            </a:r>
            <a:r>
              <a:rPr lang="es-MX" sz="1800" dirty="0">
                <a:effectLst/>
                <a:latin typeface="Times New Roman" panose="02020603050405020304" pitchFamily="18" charset="0"/>
                <a:ea typeface="Times New Roman" panose="02020603050405020304" pitchFamily="18" charset="0"/>
              </a:rPr>
              <a:t>se incluye el uso de filtros, los cuales ayudan a introducir imperfecciones a los </a:t>
            </a:r>
            <a:r>
              <a:rPr lang="es-MX" sz="1800" dirty="0" err="1">
                <a:effectLst/>
                <a:latin typeface="Times New Roman" panose="02020603050405020304" pitchFamily="18" charset="0"/>
                <a:ea typeface="Times New Roman" panose="02020603050405020304" pitchFamily="18" charset="0"/>
              </a:rPr>
              <a:t>datasets</a:t>
            </a:r>
            <a:r>
              <a:rPr lang="es-MX" sz="1800" dirty="0">
                <a:effectLst/>
                <a:latin typeface="Times New Roman" panose="02020603050405020304" pitchFamily="18" charset="0"/>
                <a:ea typeface="Times New Roman" panose="02020603050405020304" pitchFamily="18" charset="0"/>
              </a:rPr>
              <a:t> y nos permite que los modelos sean más robustos al mundo real. El uso de filtros de difuminado ayuda a esto, degrada la calidad de imagen y reduce también la necesidad de contar con </a:t>
            </a:r>
            <a:r>
              <a:rPr lang="es-MX" sz="1800" dirty="0" err="1">
                <a:effectLst/>
                <a:latin typeface="Times New Roman" panose="02020603050405020304" pitchFamily="18" charset="0"/>
                <a:ea typeface="Times New Roman" panose="02020603050405020304" pitchFamily="18" charset="0"/>
              </a:rPr>
              <a:t>datasets</a:t>
            </a:r>
            <a:r>
              <a:rPr lang="es-MX" sz="1800" dirty="0">
                <a:effectLst/>
                <a:latin typeface="Times New Roman" panose="02020603050405020304" pitchFamily="18" charset="0"/>
                <a:ea typeface="Times New Roman" panose="02020603050405020304" pitchFamily="18" charset="0"/>
              </a:rPr>
              <a:t> más grandes. </a:t>
            </a:r>
            <a:endParaRPr lang="es-MX" dirty="0"/>
          </a:p>
          <a:p>
            <a:pPr marL="158750" indent="0">
              <a:buNone/>
            </a:pPr>
            <a:endParaRPr lang="es-MX" dirty="0"/>
          </a:p>
          <a:p>
            <a:pPr marL="158750" indent="0">
              <a:buNone/>
            </a:pPr>
            <a:r>
              <a:rPr lang="es-MX" dirty="0"/>
              <a:t>Región de interés: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100" dirty="0">
                <a:effectLst/>
                <a:latin typeface="Times New Roman" panose="02020603050405020304" pitchFamily="18" charset="0"/>
                <a:ea typeface="Times New Roman" panose="02020603050405020304" pitchFamily="18" charset="0"/>
              </a:rPr>
              <a:t>En el trabajo se usan dos formas, cuando se procesa el frame completo se usa ventana deslizante. A continuación, los siguientes 5 frames buscan regiones aproximadas la ubicación de los vehículos previamente detectados.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100" dirty="0">
                <a:effectLst/>
                <a:latin typeface="Times New Roman" panose="02020603050405020304" pitchFamily="18" charset="0"/>
                <a:ea typeface="Times New Roman" panose="02020603050405020304" pitchFamily="18" charset="0"/>
              </a:rPr>
              <a:t>Igualmente, mejoras que se pueden hacer en el trabajo, es dividir la imagen en regiones y según cada una aplicar un clasificador u otro. Una forma de hacerlo puede ser combinando el uso del LiDAR, y elegir como regiones los obstáculos detectados cerca.</a:t>
            </a:r>
          </a:p>
          <a:p>
            <a:pPr marL="158750" indent="0">
              <a:buNone/>
            </a:pPr>
            <a:endParaRPr lang="es-MX" dirty="0"/>
          </a:p>
          <a:p>
            <a:pPr marL="158750" indent="0">
              <a:buNone/>
            </a:pPr>
            <a:endParaRPr lang="es-MX" dirty="0"/>
          </a:p>
        </p:txBody>
      </p:sp>
    </p:spTree>
    <p:extLst>
      <p:ext uri="{BB962C8B-B14F-4D97-AF65-F5344CB8AC3E}">
        <p14:creationId xmlns:p14="http://schemas.microsoft.com/office/powerpoint/2010/main" val="3947633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406100" y="1066800"/>
            <a:ext cx="4767700" cy="4076700"/>
            <a:chOff x="4406100" y="1066800"/>
            <a:chExt cx="4767700" cy="4076700"/>
          </a:xfrm>
        </p:grpSpPr>
        <p:pic>
          <p:nvPicPr>
            <p:cNvPr id="10" name="Google Shape;10;p2"/>
            <p:cNvPicPr preferRelativeResize="0"/>
            <p:nvPr/>
          </p:nvPicPr>
          <p:blipFill rotWithShape="1">
            <a:blip r:embed="rId2">
              <a:alphaModFix/>
            </a:blip>
            <a:srcRect r="19820" b="20741"/>
            <a:stretch/>
          </p:blipFill>
          <p:spPr>
            <a:xfrm>
              <a:off x="4493425" y="1066800"/>
              <a:ext cx="4639800" cy="4076700"/>
            </a:xfrm>
            <a:prstGeom prst="rect">
              <a:avLst/>
            </a:prstGeom>
            <a:noFill/>
            <a:ln>
              <a:noFill/>
            </a:ln>
          </p:spPr>
        </p:pic>
        <p:pic>
          <p:nvPicPr>
            <p:cNvPr id="11" name="Google Shape;11;p2"/>
            <p:cNvPicPr preferRelativeResize="0"/>
            <p:nvPr/>
          </p:nvPicPr>
          <p:blipFill rotWithShape="1">
            <a:blip r:embed="rId3">
              <a:alphaModFix/>
            </a:blip>
            <a:srcRect r="20025" b="22964"/>
            <a:stretch/>
          </p:blipFill>
          <p:spPr>
            <a:xfrm>
              <a:off x="4406100" y="1181100"/>
              <a:ext cx="4767700" cy="3962400"/>
            </a:xfrm>
            <a:prstGeom prst="rect">
              <a:avLst/>
            </a:prstGeom>
            <a:noFill/>
            <a:ln>
              <a:noFill/>
            </a:ln>
          </p:spPr>
        </p:pic>
      </p:grpSp>
      <p:pic>
        <p:nvPicPr>
          <p:cNvPr id="12" name="Google Shape;12;p2"/>
          <p:cNvPicPr preferRelativeResize="0"/>
          <p:nvPr/>
        </p:nvPicPr>
        <p:blipFill rotWithShape="1">
          <a:blip r:embed="rId4">
            <a:alphaModFix/>
          </a:blip>
          <a:srcRect l="19826" t="8365" b="71264"/>
          <a:stretch/>
        </p:blipFill>
        <p:spPr>
          <a:xfrm>
            <a:off x="0" y="-19050"/>
            <a:ext cx="4736573" cy="1047749"/>
          </a:xfrm>
          <a:prstGeom prst="rect">
            <a:avLst/>
          </a:prstGeom>
          <a:noFill/>
          <a:ln>
            <a:noFill/>
          </a:ln>
        </p:spPr>
      </p:pic>
      <p:sp>
        <p:nvSpPr>
          <p:cNvPr id="13" name="Google Shape;13;p2"/>
          <p:cNvSpPr txBox="1">
            <a:spLocks noGrp="1"/>
          </p:cNvSpPr>
          <p:nvPr>
            <p:ph type="ctrTitle"/>
          </p:nvPr>
        </p:nvSpPr>
        <p:spPr>
          <a:xfrm>
            <a:off x="713225" y="879819"/>
            <a:ext cx="4639800" cy="26898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5200"/>
              <a:buNone/>
              <a:defRPr sz="4800">
                <a:latin typeface="IBM Plex Sans KR SemiBold"/>
                <a:ea typeface="IBM Plex Sans KR SemiBold"/>
                <a:cs typeface="IBM Plex Sans KR SemiBold"/>
                <a:sym typeface="IBM Plex Sans KR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713225" y="3682881"/>
            <a:ext cx="4639800" cy="58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a:spLocks noGrp="1"/>
          </p:cNvSpPr>
          <p:nvPr>
            <p:ph type="pic" idx="2"/>
          </p:nvPr>
        </p:nvSpPr>
        <p:spPr>
          <a:xfrm>
            <a:off x="5562288" y="780663"/>
            <a:ext cx="2571000" cy="35979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1" name="Google Shape;111;p15"/>
          <p:cNvGrpSpPr/>
          <p:nvPr/>
        </p:nvGrpSpPr>
        <p:grpSpPr>
          <a:xfrm>
            <a:off x="-1021275" y="2163451"/>
            <a:ext cx="10184325" cy="3407123"/>
            <a:chOff x="-1021275" y="2163451"/>
            <a:chExt cx="10184325" cy="3407123"/>
          </a:xfrm>
        </p:grpSpPr>
        <p:pic>
          <p:nvPicPr>
            <p:cNvPr id="112" name="Google Shape;112;p15"/>
            <p:cNvPicPr preferRelativeResize="0"/>
            <p:nvPr/>
          </p:nvPicPr>
          <p:blipFill rotWithShape="1">
            <a:blip r:embed="rId2">
              <a:alphaModFix/>
            </a:blip>
            <a:srcRect l="25980" t="8247" b="77307"/>
            <a:stretch/>
          </p:blipFill>
          <p:spPr>
            <a:xfrm rot="10800000">
              <a:off x="4789950" y="4400551"/>
              <a:ext cx="4373100" cy="742949"/>
            </a:xfrm>
            <a:prstGeom prst="rect">
              <a:avLst/>
            </a:prstGeom>
            <a:noFill/>
            <a:ln>
              <a:noFill/>
            </a:ln>
          </p:spPr>
        </p:pic>
        <p:pic>
          <p:nvPicPr>
            <p:cNvPr id="113" name="Google Shape;113;p15"/>
            <p:cNvPicPr preferRelativeResize="0"/>
            <p:nvPr/>
          </p:nvPicPr>
          <p:blipFill rotWithShape="1">
            <a:blip r:embed="rId3">
              <a:alphaModFix/>
            </a:blip>
            <a:srcRect t="55547" r="55703" b="20753"/>
            <a:stretch/>
          </p:blipFill>
          <p:spPr>
            <a:xfrm rot="5543078">
              <a:off x="-803854" y="3495776"/>
              <a:ext cx="2563382" cy="1218925"/>
            </a:xfrm>
            <a:prstGeom prst="rect">
              <a:avLst/>
            </a:prstGeom>
            <a:noFill/>
            <a:ln>
              <a:noFill/>
            </a:ln>
          </p:spPr>
        </p:pic>
        <p:pic>
          <p:nvPicPr>
            <p:cNvPr id="114" name="Google Shape;114;p15"/>
            <p:cNvPicPr preferRelativeResize="0"/>
            <p:nvPr/>
          </p:nvPicPr>
          <p:blipFill rotWithShape="1">
            <a:blip r:embed="rId4">
              <a:alphaModFix/>
            </a:blip>
            <a:srcRect t="52710" r="34223" b="22293"/>
            <a:stretch/>
          </p:blipFill>
          <p:spPr>
            <a:xfrm rot="6520601">
              <a:off x="-1487007" y="3224196"/>
              <a:ext cx="3161939" cy="1285634"/>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15"/>
        <p:cNvGrpSpPr/>
        <p:nvPr/>
      </p:nvGrpSpPr>
      <p:grpSpPr>
        <a:xfrm>
          <a:off x="0" y="0"/>
          <a:ext cx="0" cy="0"/>
          <a:chOff x="0" y="0"/>
          <a:chExt cx="0" cy="0"/>
        </a:xfrm>
      </p:grpSpPr>
      <p:grpSp>
        <p:nvGrpSpPr>
          <p:cNvPr id="116" name="Google Shape;116;p16"/>
          <p:cNvGrpSpPr/>
          <p:nvPr/>
        </p:nvGrpSpPr>
        <p:grpSpPr>
          <a:xfrm>
            <a:off x="0" y="0"/>
            <a:ext cx="9144000" cy="5143502"/>
            <a:chOff x="0" y="0"/>
            <a:chExt cx="9144000" cy="5143502"/>
          </a:xfrm>
        </p:grpSpPr>
        <p:pic>
          <p:nvPicPr>
            <p:cNvPr id="117" name="Google Shape;117;p16"/>
            <p:cNvPicPr preferRelativeResize="0"/>
            <p:nvPr/>
          </p:nvPicPr>
          <p:blipFill rotWithShape="1">
            <a:blip r:embed="rId2">
              <a:alphaModFix/>
            </a:blip>
            <a:srcRect l="11734" t="10849" r="7561"/>
            <a:stretch/>
          </p:blipFill>
          <p:spPr>
            <a:xfrm>
              <a:off x="0" y="0"/>
              <a:ext cx="4768051" cy="4585426"/>
            </a:xfrm>
            <a:prstGeom prst="rect">
              <a:avLst/>
            </a:prstGeom>
            <a:noFill/>
            <a:ln>
              <a:noFill/>
            </a:ln>
          </p:spPr>
        </p:pic>
        <p:grpSp>
          <p:nvGrpSpPr>
            <p:cNvPr id="118" name="Google Shape;118;p16"/>
            <p:cNvGrpSpPr/>
            <p:nvPr/>
          </p:nvGrpSpPr>
          <p:grpSpPr>
            <a:xfrm>
              <a:off x="4768050" y="1924050"/>
              <a:ext cx="4375950" cy="3219452"/>
              <a:chOff x="4768050" y="1924050"/>
              <a:chExt cx="4375950" cy="3219452"/>
            </a:xfrm>
          </p:grpSpPr>
          <p:pic>
            <p:nvPicPr>
              <p:cNvPr id="119" name="Google Shape;119;p16"/>
              <p:cNvPicPr preferRelativeResize="0"/>
              <p:nvPr/>
            </p:nvPicPr>
            <p:blipFill rotWithShape="1">
              <a:blip r:embed="rId3">
                <a:alphaModFix/>
              </a:blip>
              <a:srcRect t="51003" r="51909" b="19736"/>
              <a:stretch/>
            </p:blipFill>
            <p:spPr>
              <a:xfrm>
                <a:off x="6361100" y="3638549"/>
                <a:ext cx="2782900" cy="1504952"/>
              </a:xfrm>
              <a:prstGeom prst="rect">
                <a:avLst/>
              </a:prstGeom>
              <a:noFill/>
              <a:ln>
                <a:noFill/>
              </a:ln>
            </p:spPr>
          </p:pic>
          <p:pic>
            <p:nvPicPr>
              <p:cNvPr id="120" name="Google Shape;120;p16"/>
              <p:cNvPicPr preferRelativeResize="0"/>
              <p:nvPr/>
            </p:nvPicPr>
            <p:blipFill rotWithShape="1">
              <a:blip r:embed="rId4">
                <a:alphaModFix/>
              </a:blip>
              <a:srcRect t="17670" r="26594" b="19735"/>
              <a:stretch/>
            </p:blipFill>
            <p:spPr>
              <a:xfrm>
                <a:off x="4768050" y="1924050"/>
                <a:ext cx="4375950" cy="3219452"/>
              </a:xfrm>
              <a:prstGeom prst="rect">
                <a:avLst/>
              </a:prstGeom>
              <a:noFill/>
              <a:ln>
                <a:noFill/>
              </a:ln>
            </p:spPr>
          </p:pic>
        </p:grpSp>
      </p:grpSp>
      <p:sp>
        <p:nvSpPr>
          <p:cNvPr id="121" name="Google Shape;121;p16"/>
          <p:cNvSpPr txBox="1">
            <a:spLocks noGrp="1"/>
          </p:cNvSpPr>
          <p:nvPr>
            <p:ph type="title"/>
          </p:nvPr>
        </p:nvSpPr>
        <p:spPr>
          <a:xfrm>
            <a:off x="4038600" y="998325"/>
            <a:ext cx="4068300" cy="2030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16"/>
          <p:cNvSpPr txBox="1">
            <a:spLocks noGrp="1"/>
          </p:cNvSpPr>
          <p:nvPr>
            <p:ph type="subTitle" idx="1"/>
          </p:nvPr>
        </p:nvSpPr>
        <p:spPr>
          <a:xfrm>
            <a:off x="4038600" y="3028875"/>
            <a:ext cx="40683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6"/>
          <p:cNvSpPr>
            <a:spLocks noGrp="1"/>
          </p:cNvSpPr>
          <p:nvPr>
            <p:ph type="pic" idx="2"/>
          </p:nvPr>
        </p:nvSpPr>
        <p:spPr>
          <a:xfrm>
            <a:off x="975237" y="780663"/>
            <a:ext cx="2571000" cy="35979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46"/>
        <p:cNvGrpSpPr/>
        <p:nvPr/>
      </p:nvGrpSpPr>
      <p:grpSpPr>
        <a:xfrm>
          <a:off x="0" y="0"/>
          <a:ext cx="0" cy="0"/>
          <a:chOff x="0" y="0"/>
          <a:chExt cx="0" cy="0"/>
        </a:xfrm>
      </p:grpSpPr>
      <p:grpSp>
        <p:nvGrpSpPr>
          <p:cNvPr id="147" name="Google Shape;147;p20"/>
          <p:cNvGrpSpPr/>
          <p:nvPr/>
        </p:nvGrpSpPr>
        <p:grpSpPr>
          <a:xfrm>
            <a:off x="0" y="0"/>
            <a:ext cx="9144000" cy="5143500"/>
            <a:chOff x="0" y="0"/>
            <a:chExt cx="9144000" cy="5143500"/>
          </a:xfrm>
        </p:grpSpPr>
        <p:pic>
          <p:nvPicPr>
            <p:cNvPr id="148" name="Google Shape;148;p20"/>
            <p:cNvPicPr preferRelativeResize="0"/>
            <p:nvPr/>
          </p:nvPicPr>
          <p:blipFill rotWithShape="1">
            <a:blip r:embed="rId2">
              <a:alphaModFix/>
            </a:blip>
            <a:srcRect l="24766" t="82390" r="27505"/>
            <a:stretch/>
          </p:blipFill>
          <p:spPr>
            <a:xfrm rot="-5400000" flipH="1">
              <a:off x="-1480713" y="1480713"/>
              <a:ext cx="3867151" cy="905726"/>
            </a:xfrm>
            <a:prstGeom prst="rect">
              <a:avLst/>
            </a:prstGeom>
            <a:noFill/>
            <a:ln>
              <a:noFill/>
            </a:ln>
          </p:spPr>
        </p:pic>
        <p:pic>
          <p:nvPicPr>
            <p:cNvPr id="149" name="Google Shape;149;p20"/>
            <p:cNvPicPr preferRelativeResize="0"/>
            <p:nvPr/>
          </p:nvPicPr>
          <p:blipFill rotWithShape="1">
            <a:blip r:embed="rId3">
              <a:alphaModFix/>
            </a:blip>
            <a:srcRect l="21539" t="36297" r="49156"/>
            <a:stretch/>
          </p:blipFill>
          <p:spPr>
            <a:xfrm rot="10800000">
              <a:off x="7372350" y="1866924"/>
              <a:ext cx="1771650" cy="3276576"/>
            </a:xfrm>
            <a:prstGeom prst="rect">
              <a:avLst/>
            </a:prstGeom>
            <a:noFill/>
            <a:ln>
              <a:noFill/>
            </a:ln>
          </p:spPr>
        </p:pic>
      </p:grpSp>
      <p:sp>
        <p:nvSpPr>
          <p:cNvPr id="150" name="Google Shape;150;p20"/>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51" name="Google Shape;151;p20"/>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52" name="Google Shape;152;p20"/>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53" name="Google Shape;153;p20"/>
          <p:cNvSpPr txBox="1">
            <a:spLocks noGrp="1"/>
          </p:cNvSpPr>
          <p:nvPr>
            <p:ph type="subTitle" idx="4"/>
          </p:nvPr>
        </p:nvSpPr>
        <p:spPr>
          <a:xfrm>
            <a:off x="720025" y="1233419"/>
            <a:ext cx="77040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54" name="Google Shape;154;p20"/>
          <p:cNvSpPr txBox="1">
            <a:spLocks noGrp="1"/>
          </p:cNvSpPr>
          <p:nvPr>
            <p:ph type="subTitle" idx="5"/>
          </p:nvPr>
        </p:nvSpPr>
        <p:spPr>
          <a:xfrm>
            <a:off x="720025" y="23501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55" name="Google Shape;155;p20"/>
          <p:cNvSpPr txBox="1">
            <a:spLocks noGrp="1"/>
          </p:cNvSpPr>
          <p:nvPr>
            <p:ph type="subTitle" idx="6"/>
          </p:nvPr>
        </p:nvSpPr>
        <p:spPr>
          <a:xfrm>
            <a:off x="720025" y="34706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56" name="Google Shape;15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2_2">
    <p:spTree>
      <p:nvGrpSpPr>
        <p:cNvPr id="1" name="Shape 157"/>
        <p:cNvGrpSpPr/>
        <p:nvPr/>
      </p:nvGrpSpPr>
      <p:grpSpPr>
        <a:xfrm>
          <a:off x="0" y="0"/>
          <a:ext cx="0" cy="0"/>
          <a:chOff x="0" y="0"/>
          <a:chExt cx="0" cy="0"/>
        </a:xfrm>
      </p:grpSpPr>
      <p:grpSp>
        <p:nvGrpSpPr>
          <p:cNvPr id="158" name="Google Shape;158;p21"/>
          <p:cNvGrpSpPr/>
          <p:nvPr/>
        </p:nvGrpSpPr>
        <p:grpSpPr>
          <a:xfrm>
            <a:off x="-1" y="-38099"/>
            <a:ext cx="9144001" cy="5200648"/>
            <a:chOff x="-1" y="-38099"/>
            <a:chExt cx="9144001" cy="5200648"/>
          </a:xfrm>
        </p:grpSpPr>
        <p:pic>
          <p:nvPicPr>
            <p:cNvPr id="159" name="Google Shape;159;p21"/>
            <p:cNvPicPr preferRelativeResize="0"/>
            <p:nvPr/>
          </p:nvPicPr>
          <p:blipFill rotWithShape="1">
            <a:blip r:embed="rId2">
              <a:alphaModFix/>
            </a:blip>
            <a:srcRect t="75504" r="71567"/>
            <a:stretch/>
          </p:blipFill>
          <p:spPr>
            <a:xfrm>
              <a:off x="7498700" y="0"/>
              <a:ext cx="1645300" cy="1259927"/>
            </a:xfrm>
            <a:prstGeom prst="rect">
              <a:avLst/>
            </a:prstGeom>
            <a:noFill/>
            <a:ln>
              <a:noFill/>
            </a:ln>
          </p:spPr>
        </p:pic>
        <p:pic>
          <p:nvPicPr>
            <p:cNvPr id="160" name="Google Shape;160;p21"/>
            <p:cNvPicPr preferRelativeResize="0"/>
            <p:nvPr/>
          </p:nvPicPr>
          <p:blipFill rotWithShape="1">
            <a:blip r:embed="rId3">
              <a:alphaModFix/>
            </a:blip>
            <a:srcRect t="53903" r="45708" b="31651"/>
            <a:stretch/>
          </p:blipFill>
          <p:spPr>
            <a:xfrm rot="-5400000">
              <a:off x="7467601" y="895352"/>
              <a:ext cx="2609849" cy="742948"/>
            </a:xfrm>
            <a:prstGeom prst="rect">
              <a:avLst/>
            </a:prstGeom>
            <a:noFill/>
            <a:ln>
              <a:noFill/>
            </a:ln>
          </p:spPr>
        </p:pic>
        <p:pic>
          <p:nvPicPr>
            <p:cNvPr id="161" name="Google Shape;161;p21"/>
            <p:cNvPicPr preferRelativeResize="0"/>
            <p:nvPr/>
          </p:nvPicPr>
          <p:blipFill rotWithShape="1">
            <a:blip r:embed="rId4">
              <a:alphaModFix/>
            </a:blip>
            <a:srcRect l="20663" r="3561" b="77173"/>
            <a:stretch/>
          </p:blipFill>
          <p:spPr>
            <a:xfrm rot="5400000">
              <a:off x="-1651325" y="2337124"/>
              <a:ext cx="4476749" cy="1174101"/>
            </a:xfrm>
            <a:prstGeom prst="rect">
              <a:avLst/>
            </a:prstGeom>
            <a:noFill/>
            <a:ln>
              <a:noFill/>
            </a:ln>
          </p:spPr>
        </p:pic>
      </p:grpSp>
      <p:sp>
        <p:nvSpPr>
          <p:cNvPr id="162" name="Google Shape;162;p21"/>
          <p:cNvSpPr txBox="1">
            <a:spLocks noGrp="1"/>
          </p:cNvSpPr>
          <p:nvPr>
            <p:ph type="subTitle" idx="1"/>
          </p:nvPr>
        </p:nvSpPr>
        <p:spPr>
          <a:xfrm>
            <a:off x="2840400" y="1346050"/>
            <a:ext cx="5583600" cy="933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3" name="Google Shape;163;p21"/>
          <p:cNvSpPr txBox="1">
            <a:spLocks noGrp="1"/>
          </p:cNvSpPr>
          <p:nvPr>
            <p:ph type="subTitle" idx="2"/>
          </p:nvPr>
        </p:nvSpPr>
        <p:spPr>
          <a:xfrm>
            <a:off x="2840400" y="2460725"/>
            <a:ext cx="5583600" cy="933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4" name="Google Shape;164;p21"/>
          <p:cNvSpPr txBox="1">
            <a:spLocks noGrp="1"/>
          </p:cNvSpPr>
          <p:nvPr>
            <p:ph type="subTitle" idx="3"/>
          </p:nvPr>
        </p:nvSpPr>
        <p:spPr>
          <a:xfrm>
            <a:off x="2840400" y="3575401"/>
            <a:ext cx="5583600" cy="933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5" name="Google Shape;165;p21"/>
          <p:cNvSpPr txBox="1">
            <a:spLocks noGrp="1"/>
          </p:cNvSpPr>
          <p:nvPr>
            <p:ph type="subTitle" idx="4"/>
          </p:nvPr>
        </p:nvSpPr>
        <p:spPr>
          <a:xfrm>
            <a:off x="720000" y="1346050"/>
            <a:ext cx="21204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66" name="Google Shape;166;p21"/>
          <p:cNvSpPr txBox="1">
            <a:spLocks noGrp="1"/>
          </p:cNvSpPr>
          <p:nvPr>
            <p:ph type="subTitle" idx="5"/>
          </p:nvPr>
        </p:nvSpPr>
        <p:spPr>
          <a:xfrm>
            <a:off x="720000" y="2466838"/>
            <a:ext cx="21204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67" name="Google Shape;167;p21"/>
          <p:cNvSpPr txBox="1">
            <a:spLocks noGrp="1"/>
          </p:cNvSpPr>
          <p:nvPr>
            <p:ph type="subTitle" idx="6"/>
          </p:nvPr>
        </p:nvSpPr>
        <p:spPr>
          <a:xfrm>
            <a:off x="720000" y="3584926"/>
            <a:ext cx="21204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68" name="Google Shape;16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CUSTOM_2_1">
    <p:spTree>
      <p:nvGrpSpPr>
        <p:cNvPr id="1" name="Shape 169"/>
        <p:cNvGrpSpPr/>
        <p:nvPr/>
      </p:nvGrpSpPr>
      <p:grpSpPr>
        <a:xfrm>
          <a:off x="0" y="0"/>
          <a:ext cx="0" cy="0"/>
          <a:chOff x="0" y="0"/>
          <a:chExt cx="0" cy="0"/>
        </a:xfrm>
      </p:grpSpPr>
      <p:grpSp>
        <p:nvGrpSpPr>
          <p:cNvPr id="170" name="Google Shape;170;p22"/>
          <p:cNvGrpSpPr/>
          <p:nvPr/>
        </p:nvGrpSpPr>
        <p:grpSpPr>
          <a:xfrm>
            <a:off x="0" y="0"/>
            <a:ext cx="9144000" cy="6853250"/>
            <a:chOff x="0" y="0"/>
            <a:chExt cx="9144000" cy="6853250"/>
          </a:xfrm>
        </p:grpSpPr>
        <p:pic>
          <p:nvPicPr>
            <p:cNvPr id="171" name="Google Shape;171;p22"/>
            <p:cNvPicPr preferRelativeResize="0"/>
            <p:nvPr/>
          </p:nvPicPr>
          <p:blipFill rotWithShape="1">
            <a:blip r:embed="rId2">
              <a:alphaModFix/>
            </a:blip>
            <a:srcRect l="12418" t="10490"/>
            <a:stretch/>
          </p:blipFill>
          <p:spPr>
            <a:xfrm>
              <a:off x="0" y="0"/>
              <a:ext cx="5174252" cy="4604098"/>
            </a:xfrm>
            <a:prstGeom prst="rect">
              <a:avLst/>
            </a:prstGeom>
            <a:noFill/>
            <a:ln>
              <a:noFill/>
            </a:ln>
          </p:spPr>
        </p:pic>
        <p:pic>
          <p:nvPicPr>
            <p:cNvPr id="172" name="Google Shape;172;p22"/>
            <p:cNvPicPr preferRelativeResize="0"/>
            <p:nvPr/>
          </p:nvPicPr>
          <p:blipFill rotWithShape="1">
            <a:blip r:embed="rId3">
              <a:alphaModFix/>
            </a:blip>
            <a:srcRect l="55009" t="37890" b="19159"/>
            <a:stretch/>
          </p:blipFill>
          <p:spPr>
            <a:xfrm rot="-8100000">
              <a:off x="6002661" y="4047162"/>
              <a:ext cx="2603450" cy="2209153"/>
            </a:xfrm>
            <a:prstGeom prst="rect">
              <a:avLst/>
            </a:prstGeom>
            <a:noFill/>
            <a:ln>
              <a:noFill/>
            </a:ln>
          </p:spPr>
        </p:pic>
        <p:pic>
          <p:nvPicPr>
            <p:cNvPr id="173" name="Google Shape;173;p22"/>
            <p:cNvPicPr preferRelativeResize="0"/>
            <p:nvPr/>
          </p:nvPicPr>
          <p:blipFill rotWithShape="1">
            <a:blip r:embed="rId4">
              <a:alphaModFix/>
            </a:blip>
            <a:srcRect r="23307" b="28325"/>
            <a:stretch/>
          </p:blipFill>
          <p:spPr>
            <a:xfrm>
              <a:off x="4572000" y="1457050"/>
              <a:ext cx="4572000" cy="3686449"/>
            </a:xfrm>
            <a:prstGeom prst="rect">
              <a:avLst/>
            </a:prstGeom>
            <a:noFill/>
            <a:ln>
              <a:noFill/>
            </a:ln>
          </p:spPr>
        </p:pic>
      </p:grpSp>
      <p:sp>
        <p:nvSpPr>
          <p:cNvPr id="174" name="Google Shape;17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22"/>
          <p:cNvSpPr txBox="1">
            <a:spLocks noGrp="1"/>
          </p:cNvSpPr>
          <p:nvPr>
            <p:ph type="title" idx="2"/>
          </p:nvPr>
        </p:nvSpPr>
        <p:spPr>
          <a:xfrm>
            <a:off x="937625" y="2431861"/>
            <a:ext cx="2175300" cy="52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200"/>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176" name="Google Shape;176;p22"/>
          <p:cNvSpPr txBox="1">
            <a:spLocks noGrp="1"/>
          </p:cNvSpPr>
          <p:nvPr>
            <p:ph type="subTitle" idx="1"/>
          </p:nvPr>
        </p:nvSpPr>
        <p:spPr>
          <a:xfrm>
            <a:off x="937625" y="2951125"/>
            <a:ext cx="2175300" cy="1193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7" name="Google Shape;177;p22"/>
          <p:cNvSpPr txBox="1">
            <a:spLocks noGrp="1"/>
          </p:cNvSpPr>
          <p:nvPr>
            <p:ph type="title" idx="3"/>
          </p:nvPr>
        </p:nvSpPr>
        <p:spPr>
          <a:xfrm>
            <a:off x="3484350" y="2431861"/>
            <a:ext cx="2175300" cy="52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200"/>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178" name="Google Shape;178;p22"/>
          <p:cNvSpPr txBox="1">
            <a:spLocks noGrp="1"/>
          </p:cNvSpPr>
          <p:nvPr>
            <p:ph type="subTitle" idx="4"/>
          </p:nvPr>
        </p:nvSpPr>
        <p:spPr>
          <a:xfrm>
            <a:off x="3484350" y="2951125"/>
            <a:ext cx="2175300" cy="1193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9" name="Google Shape;179;p22"/>
          <p:cNvSpPr txBox="1">
            <a:spLocks noGrp="1"/>
          </p:cNvSpPr>
          <p:nvPr>
            <p:ph type="title" idx="5"/>
          </p:nvPr>
        </p:nvSpPr>
        <p:spPr>
          <a:xfrm>
            <a:off x="6031073" y="2431861"/>
            <a:ext cx="2175300" cy="52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200"/>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180" name="Google Shape;180;p22"/>
          <p:cNvSpPr txBox="1">
            <a:spLocks noGrp="1"/>
          </p:cNvSpPr>
          <p:nvPr>
            <p:ph type="subTitle" idx="6"/>
          </p:nvPr>
        </p:nvSpPr>
        <p:spPr>
          <a:xfrm>
            <a:off x="6031073" y="2951125"/>
            <a:ext cx="2175300" cy="1193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95"/>
        <p:cNvGrpSpPr/>
        <p:nvPr/>
      </p:nvGrpSpPr>
      <p:grpSpPr>
        <a:xfrm>
          <a:off x="0" y="0"/>
          <a:ext cx="0" cy="0"/>
          <a:chOff x="0" y="0"/>
          <a:chExt cx="0" cy="0"/>
        </a:xfrm>
      </p:grpSpPr>
      <p:grpSp>
        <p:nvGrpSpPr>
          <p:cNvPr id="196" name="Google Shape;196;p24"/>
          <p:cNvGrpSpPr/>
          <p:nvPr/>
        </p:nvGrpSpPr>
        <p:grpSpPr>
          <a:xfrm>
            <a:off x="-971624" y="-2"/>
            <a:ext cx="10191822" cy="5848476"/>
            <a:chOff x="-971624" y="-2"/>
            <a:chExt cx="10191822" cy="5848476"/>
          </a:xfrm>
        </p:grpSpPr>
        <p:pic>
          <p:nvPicPr>
            <p:cNvPr id="197" name="Google Shape;197;p24"/>
            <p:cNvPicPr preferRelativeResize="0"/>
            <p:nvPr/>
          </p:nvPicPr>
          <p:blipFill rotWithShape="1">
            <a:blip r:embed="rId2">
              <a:alphaModFix/>
            </a:blip>
            <a:srcRect t="79017" r="36289" b="2834"/>
            <a:stretch/>
          </p:blipFill>
          <p:spPr>
            <a:xfrm rot="-5400000">
              <a:off x="6172198" y="2114549"/>
              <a:ext cx="5162552" cy="933449"/>
            </a:xfrm>
            <a:prstGeom prst="rect">
              <a:avLst/>
            </a:prstGeom>
            <a:noFill/>
            <a:ln>
              <a:noFill/>
            </a:ln>
          </p:spPr>
        </p:pic>
        <p:pic>
          <p:nvPicPr>
            <p:cNvPr id="198" name="Google Shape;198;p24"/>
            <p:cNvPicPr preferRelativeResize="0"/>
            <p:nvPr/>
          </p:nvPicPr>
          <p:blipFill rotWithShape="1">
            <a:blip r:embed="rId3">
              <a:alphaModFix/>
            </a:blip>
            <a:srcRect l="80765" b="46461"/>
            <a:stretch/>
          </p:blipFill>
          <p:spPr>
            <a:xfrm>
              <a:off x="0" y="2408675"/>
              <a:ext cx="1113051" cy="2753877"/>
            </a:xfrm>
            <a:prstGeom prst="rect">
              <a:avLst/>
            </a:prstGeom>
            <a:noFill/>
            <a:ln>
              <a:noFill/>
            </a:ln>
          </p:spPr>
        </p:pic>
        <p:pic>
          <p:nvPicPr>
            <p:cNvPr id="199" name="Google Shape;199;p24"/>
            <p:cNvPicPr preferRelativeResize="0"/>
            <p:nvPr/>
          </p:nvPicPr>
          <p:blipFill rotWithShape="1">
            <a:blip r:embed="rId4">
              <a:alphaModFix/>
            </a:blip>
            <a:srcRect l="5809" t="15287" r="25842" b="11247"/>
            <a:stretch/>
          </p:blipFill>
          <p:spPr>
            <a:xfrm rot="4757980">
              <a:off x="-774208" y="1606608"/>
              <a:ext cx="4074493" cy="3778509"/>
            </a:xfrm>
            <a:prstGeom prst="rect">
              <a:avLst/>
            </a:prstGeom>
            <a:noFill/>
            <a:ln>
              <a:noFill/>
            </a:ln>
          </p:spPr>
        </p:pic>
      </p:grpSp>
      <p:sp>
        <p:nvSpPr>
          <p:cNvPr id="200" name="Google Shape;200;p24"/>
          <p:cNvSpPr txBox="1">
            <a:spLocks noGrp="1"/>
          </p:cNvSpPr>
          <p:nvPr>
            <p:ph type="subTitle" idx="1"/>
          </p:nvPr>
        </p:nvSpPr>
        <p:spPr>
          <a:xfrm>
            <a:off x="1114552" y="222540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1" name="Google Shape;201;p24"/>
          <p:cNvSpPr txBox="1">
            <a:spLocks noGrp="1"/>
          </p:cNvSpPr>
          <p:nvPr>
            <p:ph type="subTitle" idx="2"/>
          </p:nvPr>
        </p:nvSpPr>
        <p:spPr>
          <a:xfrm>
            <a:off x="3584400" y="222540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2" name="Google Shape;202;p24"/>
          <p:cNvSpPr txBox="1">
            <a:spLocks noGrp="1"/>
          </p:cNvSpPr>
          <p:nvPr>
            <p:ph type="subTitle" idx="3"/>
          </p:nvPr>
        </p:nvSpPr>
        <p:spPr>
          <a:xfrm>
            <a:off x="1114552" y="396995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3" name="Google Shape;203;p24"/>
          <p:cNvSpPr txBox="1">
            <a:spLocks noGrp="1"/>
          </p:cNvSpPr>
          <p:nvPr>
            <p:ph type="subTitle" idx="4"/>
          </p:nvPr>
        </p:nvSpPr>
        <p:spPr>
          <a:xfrm>
            <a:off x="3584400" y="396995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4"/>
          <p:cNvSpPr txBox="1">
            <a:spLocks noGrp="1"/>
          </p:cNvSpPr>
          <p:nvPr>
            <p:ph type="subTitle" idx="5"/>
          </p:nvPr>
        </p:nvSpPr>
        <p:spPr>
          <a:xfrm>
            <a:off x="6054248" y="222540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4"/>
          <p:cNvSpPr txBox="1">
            <a:spLocks noGrp="1"/>
          </p:cNvSpPr>
          <p:nvPr>
            <p:ph type="subTitle" idx="6"/>
          </p:nvPr>
        </p:nvSpPr>
        <p:spPr>
          <a:xfrm>
            <a:off x="6054248" y="396995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4"/>
          <p:cNvSpPr txBox="1">
            <a:spLocks noGrp="1"/>
          </p:cNvSpPr>
          <p:nvPr>
            <p:ph type="subTitle" idx="7"/>
          </p:nvPr>
        </p:nvSpPr>
        <p:spPr>
          <a:xfrm>
            <a:off x="1113052" y="1790120"/>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07" name="Google Shape;207;p24"/>
          <p:cNvSpPr txBox="1">
            <a:spLocks noGrp="1"/>
          </p:cNvSpPr>
          <p:nvPr>
            <p:ph type="subTitle" idx="8"/>
          </p:nvPr>
        </p:nvSpPr>
        <p:spPr>
          <a:xfrm>
            <a:off x="3582900" y="1790120"/>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08" name="Google Shape;208;p24"/>
          <p:cNvSpPr txBox="1">
            <a:spLocks noGrp="1"/>
          </p:cNvSpPr>
          <p:nvPr>
            <p:ph type="subTitle" idx="9"/>
          </p:nvPr>
        </p:nvSpPr>
        <p:spPr>
          <a:xfrm>
            <a:off x="6052748" y="1790120"/>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09" name="Google Shape;209;p24"/>
          <p:cNvSpPr txBox="1">
            <a:spLocks noGrp="1"/>
          </p:cNvSpPr>
          <p:nvPr>
            <p:ph type="subTitle" idx="13"/>
          </p:nvPr>
        </p:nvSpPr>
        <p:spPr>
          <a:xfrm>
            <a:off x="1113052" y="3534475"/>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10" name="Google Shape;210;p24"/>
          <p:cNvSpPr txBox="1">
            <a:spLocks noGrp="1"/>
          </p:cNvSpPr>
          <p:nvPr>
            <p:ph type="subTitle" idx="14"/>
          </p:nvPr>
        </p:nvSpPr>
        <p:spPr>
          <a:xfrm>
            <a:off x="3582900" y="3534475"/>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11" name="Google Shape;211;p24"/>
          <p:cNvSpPr txBox="1">
            <a:spLocks noGrp="1"/>
          </p:cNvSpPr>
          <p:nvPr>
            <p:ph type="subTitle" idx="15"/>
          </p:nvPr>
        </p:nvSpPr>
        <p:spPr>
          <a:xfrm>
            <a:off x="6052748" y="3534475"/>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12" name="Google Shape;21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4_1">
    <p:spTree>
      <p:nvGrpSpPr>
        <p:cNvPr id="1" name="Shape 213"/>
        <p:cNvGrpSpPr/>
        <p:nvPr/>
      </p:nvGrpSpPr>
      <p:grpSpPr>
        <a:xfrm>
          <a:off x="0" y="0"/>
          <a:ext cx="0" cy="0"/>
          <a:chOff x="0" y="0"/>
          <a:chExt cx="0" cy="0"/>
        </a:xfrm>
      </p:grpSpPr>
      <p:grpSp>
        <p:nvGrpSpPr>
          <p:cNvPr id="214" name="Google Shape;214;p25"/>
          <p:cNvGrpSpPr/>
          <p:nvPr/>
        </p:nvGrpSpPr>
        <p:grpSpPr>
          <a:xfrm>
            <a:off x="-71296" y="-975999"/>
            <a:ext cx="11833848" cy="7144826"/>
            <a:chOff x="-71296" y="-975999"/>
            <a:chExt cx="11833848" cy="7144826"/>
          </a:xfrm>
        </p:grpSpPr>
        <p:grpSp>
          <p:nvGrpSpPr>
            <p:cNvPr id="215" name="Google Shape;215;p25"/>
            <p:cNvGrpSpPr/>
            <p:nvPr/>
          </p:nvGrpSpPr>
          <p:grpSpPr>
            <a:xfrm>
              <a:off x="4778900" y="-975999"/>
              <a:ext cx="6983652" cy="6859698"/>
              <a:chOff x="4778900" y="-975999"/>
              <a:chExt cx="6983652" cy="6859698"/>
            </a:xfrm>
          </p:grpSpPr>
          <p:pic>
            <p:nvPicPr>
              <p:cNvPr id="216" name="Google Shape;216;p25"/>
              <p:cNvPicPr preferRelativeResize="0"/>
              <p:nvPr/>
            </p:nvPicPr>
            <p:blipFill rotWithShape="1">
              <a:blip r:embed="rId2">
                <a:alphaModFix/>
              </a:blip>
              <a:srcRect l="4895" r="10257" b="10586"/>
              <a:stretch/>
            </p:blipFill>
            <p:spPr>
              <a:xfrm rot="-3048776">
                <a:off x="5973853" y="228172"/>
                <a:ext cx="4910121" cy="4599229"/>
              </a:xfrm>
              <a:prstGeom prst="rect">
                <a:avLst/>
              </a:prstGeom>
              <a:noFill/>
              <a:ln>
                <a:noFill/>
              </a:ln>
            </p:spPr>
          </p:pic>
          <p:pic>
            <p:nvPicPr>
              <p:cNvPr id="217" name="Google Shape;217;p25"/>
              <p:cNvPicPr preferRelativeResize="0"/>
              <p:nvPr/>
            </p:nvPicPr>
            <p:blipFill rotWithShape="1">
              <a:blip r:embed="rId3">
                <a:alphaModFix/>
              </a:blip>
              <a:srcRect r="13681" b="6331"/>
              <a:stretch/>
            </p:blipFill>
            <p:spPr>
              <a:xfrm rot="-4758241">
                <a:off x="5050555" y="-409608"/>
                <a:ext cx="5145740" cy="4817717"/>
              </a:xfrm>
              <a:prstGeom prst="rect">
                <a:avLst/>
              </a:prstGeom>
              <a:noFill/>
              <a:ln>
                <a:noFill/>
              </a:ln>
            </p:spPr>
          </p:pic>
        </p:grpSp>
        <p:pic>
          <p:nvPicPr>
            <p:cNvPr id="218" name="Google Shape;218;p25"/>
            <p:cNvPicPr preferRelativeResize="0"/>
            <p:nvPr/>
          </p:nvPicPr>
          <p:blipFill rotWithShape="1">
            <a:blip r:embed="rId4">
              <a:alphaModFix/>
            </a:blip>
            <a:srcRect l="72302" r="6645" b="20961"/>
            <a:stretch/>
          </p:blipFill>
          <p:spPr>
            <a:xfrm rot="4500006">
              <a:off x="1259991" y="2786230"/>
              <a:ext cx="1705747" cy="4065370"/>
            </a:xfrm>
            <a:prstGeom prst="rect">
              <a:avLst/>
            </a:prstGeom>
            <a:noFill/>
            <a:ln>
              <a:noFill/>
            </a:ln>
          </p:spPr>
        </p:pic>
      </p:grpSp>
      <p:sp>
        <p:nvSpPr>
          <p:cNvPr id="219" name="Google Shape;219;p25"/>
          <p:cNvSpPr txBox="1">
            <a:spLocks noGrp="1"/>
          </p:cNvSpPr>
          <p:nvPr>
            <p:ph type="title" hasCustomPrompt="1"/>
          </p:nvPr>
        </p:nvSpPr>
        <p:spPr>
          <a:xfrm>
            <a:off x="718650" y="552112"/>
            <a:ext cx="4696800" cy="7689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0" name="Google Shape;220;p25"/>
          <p:cNvSpPr txBox="1">
            <a:spLocks noGrp="1"/>
          </p:cNvSpPr>
          <p:nvPr>
            <p:ph type="subTitle" idx="1"/>
          </p:nvPr>
        </p:nvSpPr>
        <p:spPr>
          <a:xfrm>
            <a:off x="718650" y="1288076"/>
            <a:ext cx="4696800" cy="598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221" name="Google Shape;221;p25"/>
          <p:cNvSpPr txBox="1">
            <a:spLocks noGrp="1"/>
          </p:cNvSpPr>
          <p:nvPr>
            <p:ph type="title" idx="2" hasCustomPrompt="1"/>
          </p:nvPr>
        </p:nvSpPr>
        <p:spPr>
          <a:xfrm>
            <a:off x="718650" y="1904368"/>
            <a:ext cx="4696800" cy="7689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2" name="Google Shape;222;p25"/>
          <p:cNvSpPr txBox="1">
            <a:spLocks noGrp="1"/>
          </p:cNvSpPr>
          <p:nvPr>
            <p:ph type="subTitle" idx="3"/>
          </p:nvPr>
        </p:nvSpPr>
        <p:spPr>
          <a:xfrm>
            <a:off x="718650" y="2640332"/>
            <a:ext cx="4696800" cy="598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223" name="Google Shape;223;p25"/>
          <p:cNvSpPr txBox="1">
            <a:spLocks noGrp="1"/>
          </p:cNvSpPr>
          <p:nvPr>
            <p:ph type="title" idx="4" hasCustomPrompt="1"/>
          </p:nvPr>
        </p:nvSpPr>
        <p:spPr>
          <a:xfrm>
            <a:off x="718650" y="3256624"/>
            <a:ext cx="4696800" cy="7689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4" name="Google Shape;224;p25"/>
          <p:cNvSpPr txBox="1">
            <a:spLocks noGrp="1"/>
          </p:cNvSpPr>
          <p:nvPr>
            <p:ph type="subTitle" idx="5"/>
          </p:nvPr>
        </p:nvSpPr>
        <p:spPr>
          <a:xfrm>
            <a:off x="718650" y="3992588"/>
            <a:ext cx="4696800" cy="598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225" name="Google Shape;225;p25"/>
          <p:cNvSpPr>
            <a:spLocks noGrp="1"/>
          </p:cNvSpPr>
          <p:nvPr>
            <p:ph type="pic" idx="6"/>
          </p:nvPr>
        </p:nvSpPr>
        <p:spPr>
          <a:xfrm>
            <a:off x="5562288" y="780663"/>
            <a:ext cx="2571000" cy="3597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35"/>
        <p:cNvGrpSpPr/>
        <p:nvPr/>
      </p:nvGrpSpPr>
      <p:grpSpPr>
        <a:xfrm>
          <a:off x="0" y="0"/>
          <a:ext cx="0" cy="0"/>
          <a:chOff x="0" y="0"/>
          <a:chExt cx="0" cy="0"/>
        </a:xfrm>
      </p:grpSpPr>
      <p:pic>
        <p:nvPicPr>
          <p:cNvPr id="236" name="Google Shape;236;p27"/>
          <p:cNvPicPr preferRelativeResize="0"/>
          <p:nvPr/>
        </p:nvPicPr>
        <p:blipFill rotWithShape="1">
          <a:blip r:embed="rId2">
            <a:alphaModFix/>
          </a:blip>
          <a:srcRect l="8864" t="6505" r="7662" b="158"/>
          <a:stretch/>
        </p:blipFill>
        <p:spPr>
          <a:xfrm rot="-8726044">
            <a:off x="1083099" y="145770"/>
            <a:ext cx="6919705" cy="6736258"/>
          </a:xfrm>
          <a:prstGeom prst="rect">
            <a:avLst/>
          </a:prstGeom>
          <a:noFill/>
          <a:ln>
            <a:noFill/>
          </a:ln>
        </p:spPr>
      </p:pic>
      <p:grpSp>
        <p:nvGrpSpPr>
          <p:cNvPr id="237" name="Google Shape;237;p27"/>
          <p:cNvGrpSpPr/>
          <p:nvPr/>
        </p:nvGrpSpPr>
        <p:grpSpPr>
          <a:xfrm rot="6888261">
            <a:off x="-1212356" y="-1409328"/>
            <a:ext cx="5436197" cy="4738909"/>
            <a:chOff x="-1577595" y="1657980"/>
            <a:chExt cx="5436470" cy="4739147"/>
          </a:xfrm>
        </p:grpSpPr>
        <p:pic>
          <p:nvPicPr>
            <p:cNvPr id="238" name="Google Shape;238;p27"/>
            <p:cNvPicPr preferRelativeResize="0"/>
            <p:nvPr/>
          </p:nvPicPr>
          <p:blipFill rotWithShape="1">
            <a:blip r:embed="rId3">
              <a:alphaModFix/>
            </a:blip>
            <a:srcRect l="56870" b="63840"/>
            <a:stretch/>
          </p:blipFill>
          <p:spPr>
            <a:xfrm rot="811131" flipH="1">
              <a:off x="-191263" y="4017526"/>
              <a:ext cx="2495805" cy="1859873"/>
            </a:xfrm>
            <a:prstGeom prst="rect">
              <a:avLst/>
            </a:prstGeom>
            <a:noFill/>
            <a:ln>
              <a:noFill/>
            </a:ln>
          </p:spPr>
        </p:pic>
        <p:pic>
          <p:nvPicPr>
            <p:cNvPr id="239" name="Google Shape;239;p27"/>
            <p:cNvPicPr preferRelativeResize="0"/>
            <p:nvPr/>
          </p:nvPicPr>
          <p:blipFill rotWithShape="1">
            <a:blip r:embed="rId4">
              <a:alphaModFix/>
            </a:blip>
            <a:srcRect r="8867" b="169"/>
            <a:stretch/>
          </p:blipFill>
          <p:spPr>
            <a:xfrm rot="5647693">
              <a:off x="-1049802" y="1460345"/>
              <a:ext cx="4380885" cy="513441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40"/>
        <p:cNvGrpSpPr/>
        <p:nvPr/>
      </p:nvGrpSpPr>
      <p:grpSpPr>
        <a:xfrm>
          <a:off x="0" y="0"/>
          <a:ext cx="0" cy="0"/>
          <a:chOff x="0" y="0"/>
          <a:chExt cx="0" cy="0"/>
        </a:xfrm>
      </p:grpSpPr>
      <p:pic>
        <p:nvPicPr>
          <p:cNvPr id="241" name="Google Shape;241;p28"/>
          <p:cNvPicPr preferRelativeResize="0"/>
          <p:nvPr/>
        </p:nvPicPr>
        <p:blipFill rotWithShape="1">
          <a:blip r:embed="rId2">
            <a:alphaModFix/>
          </a:blip>
          <a:srcRect t="79017" r="36289" b="2834"/>
          <a:stretch/>
        </p:blipFill>
        <p:spPr>
          <a:xfrm rot="5400000">
            <a:off x="-2076526" y="2095623"/>
            <a:ext cx="5162552" cy="933449"/>
          </a:xfrm>
          <a:prstGeom prst="rect">
            <a:avLst/>
          </a:prstGeom>
          <a:noFill/>
          <a:ln>
            <a:noFill/>
          </a:ln>
        </p:spPr>
      </p:pic>
      <p:pic>
        <p:nvPicPr>
          <p:cNvPr id="242" name="Google Shape;242;p28"/>
          <p:cNvPicPr preferRelativeResize="0"/>
          <p:nvPr/>
        </p:nvPicPr>
        <p:blipFill rotWithShape="1">
          <a:blip r:embed="rId3">
            <a:alphaModFix/>
          </a:blip>
          <a:srcRect l="71689" b="32345"/>
          <a:stretch/>
        </p:blipFill>
        <p:spPr>
          <a:xfrm rot="-10082865">
            <a:off x="7911089" y="-155261"/>
            <a:ext cx="1638246" cy="3479945"/>
          </a:xfrm>
          <a:prstGeom prst="rect">
            <a:avLst/>
          </a:prstGeom>
          <a:noFill/>
          <a:ln>
            <a:noFill/>
          </a:ln>
        </p:spPr>
      </p:pic>
      <p:pic>
        <p:nvPicPr>
          <p:cNvPr id="243" name="Google Shape;243;p28"/>
          <p:cNvPicPr preferRelativeResize="0"/>
          <p:nvPr/>
        </p:nvPicPr>
        <p:blipFill rotWithShape="1">
          <a:blip r:embed="rId4">
            <a:alphaModFix/>
          </a:blip>
          <a:srcRect l="5809" t="15286" r="25842" b="21152"/>
          <a:stretch/>
        </p:blipFill>
        <p:spPr>
          <a:xfrm rot="-5399985">
            <a:off x="5491239" y="294895"/>
            <a:ext cx="4074501" cy="326910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244"/>
        <p:cNvGrpSpPr/>
        <p:nvPr/>
      </p:nvGrpSpPr>
      <p:grpSpPr>
        <a:xfrm>
          <a:off x="0" y="0"/>
          <a:ext cx="0" cy="0"/>
          <a:chOff x="0" y="0"/>
          <a:chExt cx="0" cy="0"/>
        </a:xfrm>
      </p:grpSpPr>
      <p:pic>
        <p:nvPicPr>
          <p:cNvPr id="245" name="Google Shape;245;p29"/>
          <p:cNvPicPr preferRelativeResize="0"/>
          <p:nvPr/>
        </p:nvPicPr>
        <p:blipFill rotWithShape="1">
          <a:blip r:embed="rId2">
            <a:alphaModFix/>
          </a:blip>
          <a:srcRect l="32049" t="9726" r="7560" b="79413"/>
          <a:stretch/>
        </p:blipFill>
        <p:spPr>
          <a:xfrm>
            <a:off x="0" y="-19050"/>
            <a:ext cx="3567898" cy="558551"/>
          </a:xfrm>
          <a:prstGeom prst="rect">
            <a:avLst/>
          </a:prstGeom>
          <a:noFill/>
          <a:ln>
            <a:noFill/>
          </a:ln>
        </p:spPr>
      </p:pic>
      <p:grpSp>
        <p:nvGrpSpPr>
          <p:cNvPr id="246" name="Google Shape;246;p29"/>
          <p:cNvGrpSpPr/>
          <p:nvPr/>
        </p:nvGrpSpPr>
        <p:grpSpPr>
          <a:xfrm rot="-5400000" flipH="1">
            <a:off x="5346300" y="1345800"/>
            <a:ext cx="4375950" cy="3219452"/>
            <a:chOff x="4768050" y="1924050"/>
            <a:chExt cx="4375950" cy="3219452"/>
          </a:xfrm>
        </p:grpSpPr>
        <p:pic>
          <p:nvPicPr>
            <p:cNvPr id="247" name="Google Shape;247;p29"/>
            <p:cNvPicPr preferRelativeResize="0"/>
            <p:nvPr/>
          </p:nvPicPr>
          <p:blipFill rotWithShape="1">
            <a:blip r:embed="rId3">
              <a:alphaModFix/>
            </a:blip>
            <a:srcRect t="51003" r="51909" b="19736"/>
            <a:stretch/>
          </p:blipFill>
          <p:spPr>
            <a:xfrm>
              <a:off x="6361100" y="3638549"/>
              <a:ext cx="2782900" cy="1504952"/>
            </a:xfrm>
            <a:prstGeom prst="rect">
              <a:avLst/>
            </a:prstGeom>
            <a:noFill/>
            <a:ln>
              <a:noFill/>
            </a:ln>
          </p:spPr>
        </p:pic>
        <p:pic>
          <p:nvPicPr>
            <p:cNvPr id="248" name="Google Shape;248;p29"/>
            <p:cNvPicPr preferRelativeResize="0"/>
            <p:nvPr/>
          </p:nvPicPr>
          <p:blipFill rotWithShape="1">
            <a:blip r:embed="rId4">
              <a:alphaModFix/>
            </a:blip>
            <a:srcRect t="17670" r="26594" b="19735"/>
            <a:stretch/>
          </p:blipFill>
          <p:spPr>
            <a:xfrm>
              <a:off x="4768050" y="1924050"/>
              <a:ext cx="4375950" cy="321945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47834" t="13344" r="12717"/>
          <a:stretch/>
        </p:blipFill>
        <p:spPr>
          <a:xfrm rot="-2298990">
            <a:off x="6376314" y="449376"/>
            <a:ext cx="3196498" cy="4457001"/>
          </a:xfrm>
          <a:prstGeom prst="rect">
            <a:avLst/>
          </a:prstGeom>
          <a:noFill/>
          <a:ln>
            <a:noFill/>
          </a:ln>
        </p:spPr>
      </p:pic>
      <p:pic>
        <p:nvPicPr>
          <p:cNvPr id="26" name="Google Shape;26;p4"/>
          <p:cNvPicPr preferRelativeResize="0"/>
          <p:nvPr/>
        </p:nvPicPr>
        <p:blipFill rotWithShape="1">
          <a:blip r:embed="rId3">
            <a:alphaModFix/>
          </a:blip>
          <a:srcRect r="19820" b="20741"/>
          <a:stretch/>
        </p:blipFill>
        <p:spPr>
          <a:xfrm rot="3699099" flipH="1">
            <a:off x="-1294149" y="-401573"/>
            <a:ext cx="4639799" cy="4076701"/>
          </a:xfrm>
          <a:prstGeom prst="rect">
            <a:avLst/>
          </a:prstGeom>
          <a:noFill/>
          <a:ln>
            <a:noFill/>
          </a:ln>
        </p:spPr>
      </p:pic>
      <p:pic>
        <p:nvPicPr>
          <p:cNvPr id="27" name="Google Shape;27;p4"/>
          <p:cNvPicPr preferRelativeResize="0"/>
          <p:nvPr/>
        </p:nvPicPr>
        <p:blipFill rotWithShape="1">
          <a:blip r:embed="rId4">
            <a:alphaModFix/>
          </a:blip>
          <a:srcRect r="20025" b="14317"/>
          <a:stretch/>
        </p:blipFill>
        <p:spPr>
          <a:xfrm rot="3699096" flipH="1">
            <a:off x="-1516868" y="-413537"/>
            <a:ext cx="4767712" cy="4407300"/>
          </a:xfrm>
          <a:prstGeom prst="rect">
            <a:avLst/>
          </a:prstGeom>
          <a:noFill/>
          <a:ln>
            <a:noFill/>
          </a:ln>
        </p:spPr>
      </p:pic>
      <p:sp>
        <p:nvSpPr>
          <p:cNvPr id="28" name="Google Shape;28;p4"/>
          <p:cNvSpPr txBox="1">
            <a:spLocks noGrp="1"/>
          </p:cNvSpPr>
          <p:nvPr>
            <p:ph type="body" idx="1"/>
          </p:nvPr>
        </p:nvSpPr>
        <p:spPr>
          <a:xfrm>
            <a:off x="720000" y="13300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Font typeface="Nunito Light"/>
              <a:buChar char="●"/>
              <a:defRPr sz="1400"/>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0"/>
              </a:spcBef>
              <a:spcAft>
                <a:spcPts val="0"/>
              </a:spcAft>
              <a:buClr>
                <a:srgbClr val="FFC800"/>
              </a:buClr>
              <a:buSzPts val="1200"/>
              <a:buFont typeface="Nunito Light"/>
              <a:buChar char="●"/>
              <a:defRPr/>
            </a:lvl4pPr>
            <a:lvl5pPr marL="2286000" lvl="4" indent="-304800" rtl="0">
              <a:lnSpc>
                <a:spcPct val="115000"/>
              </a:lnSpc>
              <a:spcBef>
                <a:spcPts val="0"/>
              </a:spcBef>
              <a:spcAft>
                <a:spcPts val="0"/>
              </a:spcAft>
              <a:buClr>
                <a:srgbClr val="434343"/>
              </a:buClr>
              <a:buSzPts val="1200"/>
              <a:buFont typeface="Nunito Light"/>
              <a:buChar char="○"/>
              <a:defRPr/>
            </a:lvl5pPr>
            <a:lvl6pPr marL="2743200" lvl="5" indent="-304800" rtl="0">
              <a:lnSpc>
                <a:spcPct val="115000"/>
              </a:lnSpc>
              <a:spcBef>
                <a:spcPts val="0"/>
              </a:spcBef>
              <a:spcAft>
                <a:spcPts val="0"/>
              </a:spcAft>
              <a:buClr>
                <a:srgbClr val="434343"/>
              </a:buClr>
              <a:buSzPts val="1200"/>
              <a:buFont typeface="Nunito Light"/>
              <a:buChar char="■"/>
              <a:defRPr/>
            </a:lvl6pPr>
            <a:lvl7pPr marL="3200400" lvl="6" indent="-304800" rtl="0">
              <a:lnSpc>
                <a:spcPct val="115000"/>
              </a:lnSpc>
              <a:spcBef>
                <a:spcPts val="0"/>
              </a:spcBef>
              <a:spcAft>
                <a:spcPts val="0"/>
              </a:spcAft>
              <a:buClr>
                <a:srgbClr val="434343"/>
              </a:buClr>
              <a:buSzPts val="1200"/>
              <a:buFont typeface="Nunito Light"/>
              <a:buChar char="●"/>
              <a:defRPr/>
            </a:lvl7pPr>
            <a:lvl8pPr marL="3657600" lvl="7" indent="-304800" rtl="0">
              <a:lnSpc>
                <a:spcPct val="115000"/>
              </a:lnSpc>
              <a:spcBef>
                <a:spcPts val="0"/>
              </a:spcBef>
              <a:spcAft>
                <a:spcPts val="0"/>
              </a:spcAft>
              <a:buClr>
                <a:srgbClr val="434343"/>
              </a:buClr>
              <a:buSzPts val="1200"/>
              <a:buFont typeface="Nunito Light"/>
              <a:buChar char="○"/>
              <a:defRPr/>
            </a:lvl8pPr>
            <a:lvl9pPr marL="4114800" lvl="8" indent="-304800" rtl="0">
              <a:lnSpc>
                <a:spcPct val="115000"/>
              </a:lnSpc>
              <a:spcBef>
                <a:spcPts val="0"/>
              </a:spcBef>
              <a:spcAft>
                <a:spcPts val="0"/>
              </a:spcAft>
              <a:buClr>
                <a:srgbClr val="434343"/>
              </a:buClr>
              <a:buSzPts val="1200"/>
              <a:buFont typeface="Nunito Light"/>
              <a:buChar char="■"/>
              <a:defRPr/>
            </a:lvl9pPr>
          </a:lstStyle>
          <a:p>
            <a:endParaRPr/>
          </a:p>
        </p:txBody>
      </p:sp>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grpSp>
        <p:nvGrpSpPr>
          <p:cNvPr id="41" name="Google Shape;41;p6"/>
          <p:cNvGrpSpPr/>
          <p:nvPr/>
        </p:nvGrpSpPr>
        <p:grpSpPr>
          <a:xfrm>
            <a:off x="0" y="-213351"/>
            <a:ext cx="9291676" cy="5356850"/>
            <a:chOff x="0" y="-213351"/>
            <a:chExt cx="9291676" cy="5356850"/>
          </a:xfrm>
        </p:grpSpPr>
        <p:pic>
          <p:nvPicPr>
            <p:cNvPr id="42" name="Google Shape;42;p6"/>
            <p:cNvPicPr preferRelativeResize="0"/>
            <p:nvPr/>
          </p:nvPicPr>
          <p:blipFill rotWithShape="1">
            <a:blip r:embed="rId2">
              <a:alphaModFix/>
            </a:blip>
            <a:srcRect l="2684" t="45486" r="19730" b="10135"/>
            <a:stretch/>
          </p:blipFill>
          <p:spPr>
            <a:xfrm flipH="1">
              <a:off x="0" y="2860900"/>
              <a:ext cx="6286500" cy="2282599"/>
            </a:xfrm>
            <a:prstGeom prst="rect">
              <a:avLst/>
            </a:prstGeom>
            <a:noFill/>
            <a:ln>
              <a:noFill/>
            </a:ln>
          </p:spPr>
        </p:pic>
        <p:pic>
          <p:nvPicPr>
            <p:cNvPr id="43" name="Google Shape;43;p6"/>
            <p:cNvPicPr preferRelativeResize="0"/>
            <p:nvPr/>
          </p:nvPicPr>
          <p:blipFill rotWithShape="1">
            <a:blip r:embed="rId3">
              <a:alphaModFix/>
            </a:blip>
            <a:srcRect t="65464" r="73513"/>
            <a:stretch/>
          </p:blipFill>
          <p:spPr>
            <a:xfrm>
              <a:off x="7875025" y="0"/>
              <a:ext cx="1268975" cy="1776326"/>
            </a:xfrm>
            <a:prstGeom prst="rect">
              <a:avLst/>
            </a:prstGeom>
            <a:noFill/>
            <a:ln>
              <a:noFill/>
            </a:ln>
          </p:spPr>
        </p:pic>
        <p:pic>
          <p:nvPicPr>
            <p:cNvPr id="44" name="Google Shape;44;p6"/>
            <p:cNvPicPr preferRelativeResize="0"/>
            <p:nvPr/>
          </p:nvPicPr>
          <p:blipFill rotWithShape="1">
            <a:blip r:embed="rId4">
              <a:alphaModFix/>
            </a:blip>
            <a:srcRect l="20077" t="56314" r="64650"/>
            <a:stretch/>
          </p:blipFill>
          <p:spPr>
            <a:xfrm rot="5653386">
              <a:off x="7675629" y="-793734"/>
              <a:ext cx="923244" cy="2246963"/>
            </a:xfrm>
            <a:prstGeom prst="rect">
              <a:avLst/>
            </a:prstGeom>
            <a:noFill/>
            <a:ln>
              <a:noFill/>
            </a:ln>
          </p:spPr>
        </p:pic>
      </p:grpSp>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a:off x="-1" y="-128897"/>
            <a:ext cx="10324229" cy="3595995"/>
            <a:chOff x="-1" y="-128897"/>
            <a:chExt cx="10324229" cy="3595995"/>
          </a:xfrm>
        </p:grpSpPr>
        <p:pic>
          <p:nvPicPr>
            <p:cNvPr id="57" name="Google Shape;57;p8"/>
            <p:cNvPicPr preferRelativeResize="0"/>
            <p:nvPr/>
          </p:nvPicPr>
          <p:blipFill rotWithShape="1">
            <a:blip r:embed="rId2">
              <a:alphaModFix/>
            </a:blip>
            <a:srcRect l="59698" t="40994" b="19741"/>
            <a:stretch/>
          </p:blipFill>
          <p:spPr>
            <a:xfrm>
              <a:off x="-1" y="0"/>
              <a:ext cx="2332177" cy="2019449"/>
            </a:xfrm>
            <a:prstGeom prst="rect">
              <a:avLst/>
            </a:prstGeom>
            <a:noFill/>
            <a:ln>
              <a:noFill/>
            </a:ln>
          </p:spPr>
        </p:pic>
        <p:pic>
          <p:nvPicPr>
            <p:cNvPr id="58" name="Google Shape;58;p8"/>
            <p:cNvPicPr preferRelativeResize="0"/>
            <p:nvPr/>
          </p:nvPicPr>
          <p:blipFill rotWithShape="1">
            <a:blip r:embed="rId3">
              <a:alphaModFix/>
            </a:blip>
            <a:srcRect l="80548" t="3" b="61662"/>
            <a:stretch/>
          </p:blipFill>
          <p:spPr>
            <a:xfrm rot="-2399061">
              <a:off x="8298816" y="147060"/>
              <a:ext cx="1576186" cy="1971704"/>
            </a:xfrm>
            <a:prstGeom prst="rect">
              <a:avLst/>
            </a:prstGeom>
            <a:noFill/>
            <a:ln>
              <a:noFill/>
            </a:ln>
          </p:spPr>
        </p:pic>
        <p:pic>
          <p:nvPicPr>
            <p:cNvPr id="59" name="Google Shape;59;p8"/>
            <p:cNvPicPr preferRelativeResize="0"/>
            <p:nvPr/>
          </p:nvPicPr>
          <p:blipFill rotWithShape="1">
            <a:blip r:embed="rId4">
              <a:alphaModFix/>
            </a:blip>
            <a:srcRect l="24693" t="29160" b="3431"/>
            <a:stretch/>
          </p:blipFill>
          <p:spPr>
            <a:xfrm>
              <a:off x="-1" y="0"/>
              <a:ext cx="4552574" cy="3467099"/>
            </a:xfrm>
            <a:prstGeom prst="rect">
              <a:avLst/>
            </a:prstGeom>
            <a:noFill/>
            <a:ln>
              <a:noFill/>
            </a:ln>
          </p:spPr>
        </p:pic>
      </p:grpSp>
      <p:sp>
        <p:nvSpPr>
          <p:cNvPr id="60" name="Google Shape;60;p8"/>
          <p:cNvSpPr txBox="1">
            <a:spLocks noGrp="1"/>
          </p:cNvSpPr>
          <p:nvPr>
            <p:ph type="title"/>
          </p:nvPr>
        </p:nvSpPr>
        <p:spPr>
          <a:xfrm>
            <a:off x="713250" y="564150"/>
            <a:ext cx="7717500" cy="145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61" name="Google Shape;61;p8"/>
          <p:cNvSpPr>
            <a:spLocks noGrp="1"/>
          </p:cNvSpPr>
          <p:nvPr>
            <p:ph type="pic" idx="2"/>
          </p:nvPr>
        </p:nvSpPr>
        <p:spPr>
          <a:xfrm>
            <a:off x="835775" y="2443175"/>
            <a:ext cx="7472400" cy="2067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2549400" y="1169250"/>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4" name="Google Shape;64;p9"/>
          <p:cNvSpPr txBox="1">
            <a:spLocks noGrp="1"/>
          </p:cNvSpPr>
          <p:nvPr>
            <p:ph type="subTitle" idx="1"/>
          </p:nvPr>
        </p:nvSpPr>
        <p:spPr>
          <a:xfrm>
            <a:off x="2549400" y="2739150"/>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grpSp>
        <p:nvGrpSpPr>
          <p:cNvPr id="69" name="Google Shape;69;p11"/>
          <p:cNvGrpSpPr/>
          <p:nvPr/>
        </p:nvGrpSpPr>
        <p:grpSpPr>
          <a:xfrm>
            <a:off x="-727122" y="-294103"/>
            <a:ext cx="10686971" cy="6074527"/>
            <a:chOff x="-727122" y="-294103"/>
            <a:chExt cx="10686971" cy="6074527"/>
          </a:xfrm>
        </p:grpSpPr>
        <p:pic>
          <p:nvPicPr>
            <p:cNvPr id="70" name="Google Shape;70;p11"/>
            <p:cNvPicPr preferRelativeResize="0"/>
            <p:nvPr/>
          </p:nvPicPr>
          <p:blipFill rotWithShape="1">
            <a:blip r:embed="rId2">
              <a:alphaModFix/>
            </a:blip>
            <a:srcRect l="9918" b="56870"/>
            <a:stretch/>
          </p:blipFill>
          <p:spPr>
            <a:xfrm rot="6054593">
              <a:off x="5706126" y="1419485"/>
              <a:ext cx="5321895" cy="2218401"/>
            </a:xfrm>
            <a:prstGeom prst="rect">
              <a:avLst/>
            </a:prstGeom>
            <a:noFill/>
            <a:ln>
              <a:noFill/>
            </a:ln>
          </p:spPr>
        </p:pic>
        <p:grpSp>
          <p:nvGrpSpPr>
            <p:cNvPr id="71" name="Google Shape;71;p11"/>
            <p:cNvGrpSpPr/>
            <p:nvPr/>
          </p:nvGrpSpPr>
          <p:grpSpPr>
            <a:xfrm>
              <a:off x="-727122" y="262150"/>
              <a:ext cx="4281297" cy="5518273"/>
              <a:chOff x="-727122" y="262150"/>
              <a:chExt cx="4281297" cy="5518273"/>
            </a:xfrm>
          </p:grpSpPr>
          <p:pic>
            <p:nvPicPr>
              <p:cNvPr id="72" name="Google Shape;72;p11"/>
              <p:cNvPicPr preferRelativeResize="0"/>
              <p:nvPr/>
            </p:nvPicPr>
            <p:blipFill rotWithShape="1">
              <a:blip r:embed="rId3">
                <a:alphaModFix/>
              </a:blip>
              <a:srcRect r="22797" b="29893"/>
              <a:stretch/>
            </p:blipFill>
            <p:spPr>
              <a:xfrm rot="5958709">
                <a:off x="-820238" y="1481395"/>
                <a:ext cx="4467529" cy="3605935"/>
              </a:xfrm>
              <a:prstGeom prst="rect">
                <a:avLst/>
              </a:prstGeom>
              <a:noFill/>
              <a:ln>
                <a:noFill/>
              </a:ln>
            </p:spPr>
          </p:pic>
          <p:pic>
            <p:nvPicPr>
              <p:cNvPr id="73" name="Google Shape;73;p11"/>
              <p:cNvPicPr preferRelativeResize="0"/>
              <p:nvPr/>
            </p:nvPicPr>
            <p:blipFill rotWithShape="1">
              <a:blip r:embed="rId4">
                <a:alphaModFix/>
              </a:blip>
              <a:srcRect r="17437" b="28289"/>
              <a:stretch/>
            </p:blipFill>
            <p:spPr>
              <a:xfrm rot="5127197">
                <a:off x="-1015881" y="1017384"/>
                <a:ext cx="4921937" cy="3688361"/>
              </a:xfrm>
              <a:prstGeom prst="rect">
                <a:avLst/>
              </a:prstGeom>
              <a:noFill/>
              <a:ln>
                <a:noFill/>
              </a:ln>
            </p:spPr>
          </p:pic>
        </p:grpSp>
      </p:grpSp>
      <p:sp>
        <p:nvSpPr>
          <p:cNvPr id="74" name="Google Shape;74;p11"/>
          <p:cNvSpPr txBox="1">
            <a:spLocks noGrp="1"/>
          </p:cNvSpPr>
          <p:nvPr>
            <p:ph type="title" hasCustomPrompt="1"/>
          </p:nvPr>
        </p:nvSpPr>
        <p:spPr>
          <a:xfrm>
            <a:off x="1284000" y="2974463"/>
            <a:ext cx="6576000" cy="10398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9600"/>
              <a:buNone/>
              <a:defRPr sz="6000">
                <a:solidFill>
                  <a:schemeClr val="accen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5" name="Google Shape;75;p11"/>
          <p:cNvSpPr txBox="1">
            <a:spLocks noGrp="1"/>
          </p:cNvSpPr>
          <p:nvPr>
            <p:ph type="subTitle" idx="1"/>
          </p:nvPr>
        </p:nvSpPr>
        <p:spPr>
          <a:xfrm>
            <a:off x="1284000" y="3957938"/>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6" name="Google Shape;76;p11"/>
          <p:cNvSpPr>
            <a:spLocks noGrp="1"/>
          </p:cNvSpPr>
          <p:nvPr>
            <p:ph type="pic" idx="2"/>
          </p:nvPr>
        </p:nvSpPr>
        <p:spPr>
          <a:xfrm>
            <a:off x="835775" y="628625"/>
            <a:ext cx="7472400" cy="2067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8"/>
        <p:cNvGrpSpPr/>
        <p:nvPr/>
      </p:nvGrpSpPr>
      <p:grpSpPr>
        <a:xfrm>
          <a:off x="0" y="0"/>
          <a:ext cx="0" cy="0"/>
          <a:chOff x="0" y="0"/>
          <a:chExt cx="0" cy="0"/>
        </a:xfrm>
      </p:grpSpPr>
      <p:pic>
        <p:nvPicPr>
          <p:cNvPr id="79" name="Google Shape;79;p13"/>
          <p:cNvPicPr preferRelativeResize="0"/>
          <p:nvPr/>
        </p:nvPicPr>
        <p:blipFill rotWithShape="1">
          <a:blip r:embed="rId2">
            <a:alphaModFix/>
          </a:blip>
          <a:srcRect l="8864" t="18146" r="71143"/>
          <a:stretch/>
        </p:blipFill>
        <p:spPr>
          <a:xfrm rot="5400000">
            <a:off x="6467473" y="-1533524"/>
            <a:ext cx="1181102" cy="4210051"/>
          </a:xfrm>
          <a:prstGeom prst="rect">
            <a:avLst/>
          </a:prstGeom>
          <a:noFill/>
          <a:ln>
            <a:noFill/>
          </a:ln>
        </p:spPr>
      </p:pic>
      <p:pic>
        <p:nvPicPr>
          <p:cNvPr id="80" name="Google Shape;80;p13"/>
          <p:cNvPicPr preferRelativeResize="0"/>
          <p:nvPr/>
        </p:nvPicPr>
        <p:blipFill rotWithShape="1">
          <a:blip r:embed="rId3">
            <a:alphaModFix/>
          </a:blip>
          <a:srcRect r="18380" b="42266"/>
          <a:stretch/>
        </p:blipFill>
        <p:spPr>
          <a:xfrm rot="10800000">
            <a:off x="-19051" y="-2"/>
            <a:ext cx="4865801" cy="2969452"/>
          </a:xfrm>
          <a:prstGeom prst="rect">
            <a:avLst/>
          </a:prstGeom>
          <a:noFill/>
          <a:ln>
            <a:noFill/>
          </a:ln>
        </p:spPr>
      </p:pic>
      <p:sp>
        <p:nvSpPr>
          <p:cNvPr id="81" name="Google Shape;8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subTitle" idx="1"/>
          </p:nvPr>
        </p:nvSpPr>
        <p:spPr>
          <a:xfrm>
            <a:off x="713225" y="2193175"/>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3" name="Google Shape;83;p13"/>
          <p:cNvSpPr txBox="1">
            <a:spLocks noGrp="1"/>
          </p:cNvSpPr>
          <p:nvPr>
            <p:ph type="subTitle" idx="2"/>
          </p:nvPr>
        </p:nvSpPr>
        <p:spPr>
          <a:xfrm>
            <a:off x="713225" y="3844178"/>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4" name="Google Shape;84;p13"/>
          <p:cNvSpPr txBox="1">
            <a:spLocks noGrp="1"/>
          </p:cNvSpPr>
          <p:nvPr>
            <p:ph type="subTitle" idx="3"/>
          </p:nvPr>
        </p:nvSpPr>
        <p:spPr>
          <a:xfrm>
            <a:off x="3419250" y="3844178"/>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5" name="Google Shape;85;p13"/>
          <p:cNvSpPr txBox="1">
            <a:spLocks noGrp="1"/>
          </p:cNvSpPr>
          <p:nvPr>
            <p:ph type="subTitle" idx="4"/>
          </p:nvPr>
        </p:nvSpPr>
        <p:spPr>
          <a:xfrm>
            <a:off x="3419250" y="2193175"/>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6" name="Google Shape;86;p13"/>
          <p:cNvSpPr txBox="1">
            <a:spLocks noGrp="1"/>
          </p:cNvSpPr>
          <p:nvPr>
            <p:ph type="title" idx="5" hasCustomPrompt="1"/>
          </p:nvPr>
        </p:nvSpPr>
        <p:spPr>
          <a:xfrm>
            <a:off x="1415375" y="13183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6" hasCustomPrompt="1"/>
          </p:nvPr>
        </p:nvSpPr>
        <p:spPr>
          <a:xfrm>
            <a:off x="4121400" y="296945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7" hasCustomPrompt="1"/>
          </p:nvPr>
        </p:nvSpPr>
        <p:spPr>
          <a:xfrm>
            <a:off x="1415375" y="296945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8" hasCustomPrompt="1"/>
          </p:nvPr>
        </p:nvSpPr>
        <p:spPr>
          <a:xfrm>
            <a:off x="4121400" y="13183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9"/>
          </p:nvPr>
        </p:nvSpPr>
        <p:spPr>
          <a:xfrm>
            <a:off x="6125275" y="3844178"/>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1" name="Google Shape;91;p13"/>
          <p:cNvSpPr txBox="1">
            <a:spLocks noGrp="1"/>
          </p:cNvSpPr>
          <p:nvPr>
            <p:ph type="subTitle" idx="13"/>
          </p:nvPr>
        </p:nvSpPr>
        <p:spPr>
          <a:xfrm>
            <a:off x="6125275" y="2193175"/>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2" name="Google Shape;92;p13"/>
          <p:cNvSpPr txBox="1">
            <a:spLocks noGrp="1"/>
          </p:cNvSpPr>
          <p:nvPr>
            <p:ph type="title" idx="14" hasCustomPrompt="1"/>
          </p:nvPr>
        </p:nvSpPr>
        <p:spPr>
          <a:xfrm>
            <a:off x="6827425" y="296945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15" hasCustomPrompt="1"/>
          </p:nvPr>
        </p:nvSpPr>
        <p:spPr>
          <a:xfrm>
            <a:off x="6827425" y="13183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16"/>
          </p:nvPr>
        </p:nvSpPr>
        <p:spPr>
          <a:xfrm>
            <a:off x="713225"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17"/>
          </p:nvPr>
        </p:nvSpPr>
        <p:spPr>
          <a:xfrm>
            <a:off x="713225" y="356277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18"/>
          </p:nvPr>
        </p:nvSpPr>
        <p:spPr>
          <a:xfrm>
            <a:off x="3419250" y="356277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7" name="Google Shape;97;p13"/>
          <p:cNvSpPr txBox="1">
            <a:spLocks noGrp="1"/>
          </p:cNvSpPr>
          <p:nvPr>
            <p:ph type="subTitle" idx="19"/>
          </p:nvPr>
        </p:nvSpPr>
        <p:spPr>
          <a:xfrm>
            <a:off x="3419250"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8" name="Google Shape;98;p13"/>
          <p:cNvSpPr txBox="1">
            <a:spLocks noGrp="1"/>
          </p:cNvSpPr>
          <p:nvPr>
            <p:ph type="subTitle" idx="20"/>
          </p:nvPr>
        </p:nvSpPr>
        <p:spPr>
          <a:xfrm>
            <a:off x="6125275" y="356277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 name="Google Shape;99;p13"/>
          <p:cNvSpPr txBox="1">
            <a:spLocks noGrp="1"/>
          </p:cNvSpPr>
          <p:nvPr>
            <p:ph type="subTitle" idx="21"/>
          </p:nvPr>
        </p:nvSpPr>
        <p:spPr>
          <a:xfrm>
            <a:off x="6125275"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00"/>
        <p:cNvGrpSpPr/>
        <p:nvPr/>
      </p:nvGrpSpPr>
      <p:grpSpPr>
        <a:xfrm>
          <a:off x="0" y="0"/>
          <a:ext cx="0" cy="0"/>
          <a:chOff x="0" y="0"/>
          <a:chExt cx="0" cy="0"/>
        </a:xfrm>
      </p:grpSpPr>
      <p:grpSp>
        <p:nvGrpSpPr>
          <p:cNvPr id="101" name="Google Shape;101;p14"/>
          <p:cNvGrpSpPr/>
          <p:nvPr/>
        </p:nvGrpSpPr>
        <p:grpSpPr>
          <a:xfrm>
            <a:off x="0" y="-1362727"/>
            <a:ext cx="9572998" cy="6506226"/>
            <a:chOff x="0" y="-1362727"/>
            <a:chExt cx="9572998" cy="6506226"/>
          </a:xfrm>
        </p:grpSpPr>
        <p:pic>
          <p:nvPicPr>
            <p:cNvPr id="102" name="Google Shape;102;p14"/>
            <p:cNvPicPr preferRelativeResize="0"/>
            <p:nvPr/>
          </p:nvPicPr>
          <p:blipFill rotWithShape="1">
            <a:blip r:embed="rId2">
              <a:alphaModFix/>
            </a:blip>
            <a:srcRect l="10232" t="9049" r="3996"/>
            <a:stretch/>
          </p:blipFill>
          <p:spPr>
            <a:xfrm rot="-5400000">
              <a:off x="-194537" y="270737"/>
              <a:ext cx="5067300" cy="4678226"/>
            </a:xfrm>
            <a:prstGeom prst="rect">
              <a:avLst/>
            </a:prstGeom>
            <a:noFill/>
            <a:ln>
              <a:noFill/>
            </a:ln>
          </p:spPr>
        </p:pic>
        <p:grpSp>
          <p:nvGrpSpPr>
            <p:cNvPr id="103" name="Google Shape;103;p14"/>
            <p:cNvGrpSpPr/>
            <p:nvPr/>
          </p:nvGrpSpPr>
          <p:grpSpPr>
            <a:xfrm>
              <a:off x="4807248" y="-1362727"/>
              <a:ext cx="4765750" cy="3839627"/>
              <a:chOff x="4807248" y="-1362727"/>
              <a:chExt cx="4765750" cy="3839627"/>
            </a:xfrm>
          </p:grpSpPr>
          <p:pic>
            <p:nvPicPr>
              <p:cNvPr id="104" name="Google Shape;104;p14"/>
              <p:cNvPicPr preferRelativeResize="0"/>
              <p:nvPr/>
            </p:nvPicPr>
            <p:blipFill rotWithShape="1">
              <a:blip r:embed="rId3">
                <a:alphaModFix/>
              </a:blip>
              <a:srcRect l="53658" r="11116" b="48786"/>
              <a:stretch/>
            </p:blipFill>
            <p:spPr>
              <a:xfrm rot="-6451170">
                <a:off x="6913650" y="-861465"/>
                <a:ext cx="2038400" cy="2634275"/>
              </a:xfrm>
              <a:prstGeom prst="rect">
                <a:avLst/>
              </a:prstGeom>
              <a:noFill/>
              <a:ln>
                <a:noFill/>
              </a:ln>
            </p:spPr>
          </p:pic>
          <p:pic>
            <p:nvPicPr>
              <p:cNvPr id="105" name="Google Shape;105;p14"/>
              <p:cNvPicPr preferRelativeResize="0"/>
              <p:nvPr/>
            </p:nvPicPr>
            <p:blipFill rotWithShape="1">
              <a:blip r:embed="rId4">
                <a:alphaModFix/>
              </a:blip>
              <a:srcRect l="47881" r="9656" b="19614"/>
              <a:stretch/>
            </p:blipFill>
            <p:spPr>
              <a:xfrm rot="-6653748">
                <a:off x="5924435" y="-1510323"/>
                <a:ext cx="2531375" cy="4134820"/>
              </a:xfrm>
              <a:prstGeom prst="rect">
                <a:avLst/>
              </a:prstGeom>
              <a:noFill/>
              <a:ln>
                <a:noFill/>
              </a:ln>
            </p:spPr>
          </p:pic>
        </p:grpSp>
      </p:grpSp>
      <p:sp>
        <p:nvSpPr>
          <p:cNvPr id="106" name="Google Shape;106;p14"/>
          <p:cNvSpPr txBox="1">
            <a:spLocks noGrp="1"/>
          </p:cNvSpPr>
          <p:nvPr>
            <p:ph type="title"/>
          </p:nvPr>
        </p:nvSpPr>
        <p:spPr>
          <a:xfrm>
            <a:off x="4305300" y="3606650"/>
            <a:ext cx="4125300" cy="687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7" name="Google Shape;107;p14"/>
          <p:cNvSpPr txBox="1">
            <a:spLocks noGrp="1"/>
          </p:cNvSpPr>
          <p:nvPr>
            <p:ph type="subTitle" idx="1"/>
          </p:nvPr>
        </p:nvSpPr>
        <p:spPr>
          <a:xfrm>
            <a:off x="4305300" y="849250"/>
            <a:ext cx="4125300" cy="264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08" name="Google Shape;108;p14"/>
          <p:cNvSpPr>
            <a:spLocks noGrp="1"/>
          </p:cNvSpPr>
          <p:nvPr>
            <p:ph type="pic" idx="2"/>
          </p:nvPr>
        </p:nvSpPr>
        <p:spPr>
          <a:xfrm>
            <a:off x="975237" y="780663"/>
            <a:ext cx="2571000" cy="35979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IBM Plex Sans KR SemiBold"/>
              <a:buNone/>
              <a:defRPr sz="3400">
                <a:solidFill>
                  <a:schemeClr val="dk1"/>
                </a:solidFill>
                <a:latin typeface="IBM Plex Sans KR SemiBold"/>
                <a:ea typeface="IBM Plex Sans KR SemiBold"/>
                <a:cs typeface="IBM Plex Sans KR SemiBold"/>
                <a:sym typeface="IBM Plex Sans KR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hivo"/>
              <a:buChar char="●"/>
              <a:defRPr sz="1800">
                <a:solidFill>
                  <a:schemeClr val="dk2"/>
                </a:solidFill>
                <a:latin typeface="Chivo"/>
                <a:ea typeface="Chivo"/>
                <a:cs typeface="Chivo"/>
                <a:sym typeface="Chivo"/>
              </a:defRPr>
            </a:lvl1pPr>
            <a:lvl2pPr marL="914400" lvl="1"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2pPr>
            <a:lvl3pPr marL="1371600" lvl="2"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3pPr>
            <a:lvl4pPr marL="1828800" lvl="3"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4pPr>
            <a:lvl5pPr marL="2286000" lvl="4"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5pPr>
            <a:lvl6pPr marL="2743200" lvl="5"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6pPr>
            <a:lvl7pPr marL="3200400" lvl="6"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7pPr>
            <a:lvl8pPr marL="3657600" lvl="7"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8pPr>
            <a:lvl9pPr marL="4114800" lvl="8"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7" r:id="rId6"/>
    <p:sldLayoutId id="2147483658" r:id="rId7"/>
    <p:sldLayoutId id="2147483659" r:id="rId8"/>
    <p:sldLayoutId id="2147483660" r:id="rId9"/>
    <p:sldLayoutId id="2147483661" r:id="rId10"/>
    <p:sldLayoutId id="2147483662" r:id="rId11"/>
    <p:sldLayoutId id="2147483666" r:id="rId12"/>
    <p:sldLayoutId id="2147483667" r:id="rId13"/>
    <p:sldLayoutId id="2147483668" r:id="rId14"/>
    <p:sldLayoutId id="2147483670" r:id="rId15"/>
    <p:sldLayoutId id="2147483671" r:id="rId16"/>
    <p:sldLayoutId id="2147483673" r:id="rId17"/>
    <p:sldLayoutId id="2147483674" r:id="rId18"/>
    <p:sldLayoutId id="214748367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3.jpe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3"/>
          <p:cNvSpPr txBox="1">
            <a:spLocks noGrp="1"/>
          </p:cNvSpPr>
          <p:nvPr>
            <p:ph type="ctrTitle"/>
          </p:nvPr>
        </p:nvSpPr>
        <p:spPr>
          <a:xfrm>
            <a:off x="416498" y="864477"/>
            <a:ext cx="5168019" cy="268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sz="2800" b="1" dirty="0">
                <a:effectLst/>
                <a:latin typeface="IBM Plex Sans KR SemiBold" panose="020B0604020202020204" charset="-127"/>
                <a:ea typeface="IBM Plex Sans KR SemiBold" panose="020B0604020202020204" charset="-127"/>
              </a:rPr>
              <a:t>Diseño e implementación de un sistema de detección y rastreo de vehículos para el modelo a escala AutoNOMOS, y simulación de una red tipo </a:t>
            </a:r>
            <a:r>
              <a:rPr lang="es-MX" sz="2800" b="1" dirty="0" err="1">
                <a:effectLst/>
                <a:latin typeface="IBM Plex Sans KR SemiBold" panose="020B0604020202020204" charset="-127"/>
                <a:ea typeface="IBM Plex Sans KR SemiBold" panose="020B0604020202020204" charset="-127"/>
              </a:rPr>
              <a:t>vanet</a:t>
            </a:r>
            <a:endParaRPr sz="2800" dirty="0">
              <a:latin typeface="IBM Plex Sans KR SemiBold" panose="020B0604020202020204" charset="-127"/>
              <a:ea typeface="IBM Plex Sans KR SemiBold" panose="020B0604020202020204" charset="-127"/>
              <a:cs typeface="IBM Plex Sans KR"/>
              <a:sym typeface="IBM Plex Sans KR"/>
            </a:endParaRPr>
          </a:p>
        </p:txBody>
      </p:sp>
      <p:sp>
        <p:nvSpPr>
          <p:cNvPr id="260" name="Google Shape;260;p33"/>
          <p:cNvSpPr txBox="1">
            <a:spLocks noGrp="1"/>
          </p:cNvSpPr>
          <p:nvPr>
            <p:ph type="subTitle" idx="1"/>
          </p:nvPr>
        </p:nvSpPr>
        <p:spPr>
          <a:xfrm>
            <a:off x="713225" y="3906165"/>
            <a:ext cx="4639800" cy="58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b="1" dirty="0">
                <a:solidFill>
                  <a:schemeClr val="dk2"/>
                </a:solidFill>
                <a:latin typeface="Calibri" panose="020F0502020204030204" pitchFamily="34" charset="0"/>
                <a:cs typeface="Calibri" panose="020F0502020204030204" pitchFamily="34" charset="0"/>
              </a:rPr>
              <a:t>Israel Fonseca Zárate</a:t>
            </a:r>
            <a:endParaRPr sz="2000" b="1" dirty="0">
              <a:solidFill>
                <a:schemeClr val="dk2"/>
              </a:solidFill>
              <a:latin typeface="Calibri" panose="020F0502020204030204" pitchFamily="34" charset="0"/>
              <a:cs typeface="Calibri" panose="020F0502020204030204" pitchFamily="34" charset="0"/>
            </a:endParaRPr>
          </a:p>
        </p:txBody>
      </p:sp>
      <p:pic>
        <p:nvPicPr>
          <p:cNvPr id="261" name="Google Shape;261;p33"/>
          <p:cNvPicPr preferRelativeResize="0"/>
          <p:nvPr/>
        </p:nvPicPr>
        <p:blipFill>
          <a:blip r:embed="rId3">
            <a:alphaModFix/>
          </a:blip>
          <a:stretch>
            <a:fillRect/>
          </a:stretch>
        </p:blipFill>
        <p:spPr>
          <a:xfrm>
            <a:off x="5816010" y="750774"/>
            <a:ext cx="2838892" cy="3641951"/>
          </a:xfrm>
          <a:prstGeom prst="rect">
            <a:avLst/>
          </a:prstGeom>
          <a:noFill/>
          <a:ln>
            <a:noFill/>
          </a:ln>
        </p:spPr>
      </p:pic>
      <p:grpSp>
        <p:nvGrpSpPr>
          <p:cNvPr id="7" name="Grupo 6">
            <a:extLst>
              <a:ext uri="{FF2B5EF4-FFF2-40B4-BE49-F238E27FC236}">
                <a16:creationId xmlns:a16="http://schemas.microsoft.com/office/drawing/2014/main" id="{31D0AF66-18ED-AC54-76B0-1ADA78FB750B}"/>
              </a:ext>
            </a:extLst>
          </p:cNvPr>
          <p:cNvGrpSpPr/>
          <p:nvPr/>
        </p:nvGrpSpPr>
        <p:grpSpPr>
          <a:xfrm>
            <a:off x="5850576" y="2477387"/>
            <a:ext cx="2580199" cy="1809808"/>
            <a:chOff x="754073" y="20814737"/>
            <a:chExt cx="8117520" cy="4562336"/>
          </a:xfrm>
        </p:grpSpPr>
        <p:pic>
          <p:nvPicPr>
            <p:cNvPr id="8" name="Imagen 7" descr="Imagen que contiene Diagrama&#10;&#10;Descripción generada automáticamente">
              <a:extLst>
                <a:ext uri="{FF2B5EF4-FFF2-40B4-BE49-F238E27FC236}">
                  <a16:creationId xmlns:a16="http://schemas.microsoft.com/office/drawing/2014/main" id="{BCE81E02-56EB-2C80-1D69-FEE0EE321DEC}"/>
                </a:ext>
              </a:extLst>
            </p:cNvPr>
            <p:cNvPicPr>
              <a:picLocks noChangeAspect="1"/>
            </p:cNvPicPr>
            <p:nvPr/>
          </p:nvPicPr>
          <p:blipFill rotWithShape="1">
            <a:blip r:embed="rId4"/>
            <a:srcRect l="15191" t="22442" r="39132" b="36260"/>
            <a:stretch/>
          </p:blipFill>
          <p:spPr>
            <a:xfrm>
              <a:off x="754073" y="20814737"/>
              <a:ext cx="5557737" cy="2978160"/>
            </a:xfrm>
            <a:prstGeom prst="rect">
              <a:avLst/>
            </a:prstGeom>
          </p:spPr>
        </p:pic>
        <p:pic>
          <p:nvPicPr>
            <p:cNvPr id="9" name="Imagen 8" descr="Mapa&#10;&#10;Descripción generada automáticamente">
              <a:extLst>
                <a:ext uri="{FF2B5EF4-FFF2-40B4-BE49-F238E27FC236}">
                  <a16:creationId xmlns:a16="http://schemas.microsoft.com/office/drawing/2014/main" id="{815378E9-1145-0CBE-34B9-856DC1ED041E}"/>
                </a:ext>
              </a:extLst>
            </p:cNvPr>
            <p:cNvPicPr>
              <a:picLocks noChangeAspect="1"/>
            </p:cNvPicPr>
            <p:nvPr/>
          </p:nvPicPr>
          <p:blipFill rotWithShape="1">
            <a:blip r:embed="rId5"/>
            <a:srcRect l="-2583" t="32537" b="1"/>
            <a:stretch/>
          </p:blipFill>
          <p:spPr>
            <a:xfrm>
              <a:off x="4164764" y="22222248"/>
              <a:ext cx="4706829" cy="3154825"/>
            </a:xfrm>
            <a:prstGeom prst="rect">
              <a:avLst/>
            </a:prstGeom>
          </p:spPr>
        </p:pic>
      </p:grpSp>
      <p:grpSp>
        <p:nvGrpSpPr>
          <p:cNvPr id="10" name="Grupo 9">
            <a:extLst>
              <a:ext uri="{FF2B5EF4-FFF2-40B4-BE49-F238E27FC236}">
                <a16:creationId xmlns:a16="http://schemas.microsoft.com/office/drawing/2014/main" id="{3754FEFB-F7CA-D910-2750-B8DA6F8B250D}"/>
              </a:ext>
            </a:extLst>
          </p:cNvPr>
          <p:cNvGrpSpPr/>
          <p:nvPr/>
        </p:nvGrpSpPr>
        <p:grpSpPr>
          <a:xfrm>
            <a:off x="5850576" y="855209"/>
            <a:ext cx="2719266" cy="1716541"/>
            <a:chOff x="780170" y="15368145"/>
            <a:chExt cx="8125615" cy="4739135"/>
          </a:xfrm>
        </p:grpSpPr>
        <p:grpSp>
          <p:nvGrpSpPr>
            <p:cNvPr id="11" name="Grupo 10">
              <a:extLst>
                <a:ext uri="{FF2B5EF4-FFF2-40B4-BE49-F238E27FC236}">
                  <a16:creationId xmlns:a16="http://schemas.microsoft.com/office/drawing/2014/main" id="{EC8E08A5-C9B5-7AEE-61DA-C7A3386CD78C}"/>
                </a:ext>
              </a:extLst>
            </p:cNvPr>
            <p:cNvGrpSpPr/>
            <p:nvPr/>
          </p:nvGrpSpPr>
          <p:grpSpPr>
            <a:xfrm>
              <a:off x="780170" y="15368145"/>
              <a:ext cx="6845402" cy="4350018"/>
              <a:chOff x="0" y="0"/>
              <a:chExt cx="4525645" cy="3238500"/>
            </a:xfrm>
          </p:grpSpPr>
          <p:pic>
            <p:nvPicPr>
              <p:cNvPr id="13" name="Imagen 12" descr="Imagen de la pantalla de un celular&#10;&#10;Descripción generada automáticamente con confianza media">
                <a:extLst>
                  <a:ext uri="{FF2B5EF4-FFF2-40B4-BE49-F238E27FC236}">
                    <a16:creationId xmlns:a16="http://schemas.microsoft.com/office/drawing/2014/main" id="{EB8E1F04-6621-8D97-BBB4-98F1AAC2083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19050"/>
                <a:ext cx="2163445" cy="3209925"/>
              </a:xfrm>
              <a:prstGeom prst="rect">
                <a:avLst/>
              </a:prstGeom>
              <a:noFill/>
              <a:ln>
                <a:noFill/>
              </a:ln>
            </p:spPr>
          </p:pic>
          <p:pic>
            <p:nvPicPr>
              <p:cNvPr id="14" name="Imagen 13" descr="Imagen que contiene Diagrama&#10;&#10;Descripción generada automáticamente">
                <a:extLst>
                  <a:ext uri="{FF2B5EF4-FFF2-40B4-BE49-F238E27FC236}">
                    <a16:creationId xmlns:a16="http://schemas.microsoft.com/office/drawing/2014/main" id="{50A524A1-949C-71CE-9E1D-F155E053BCE1}"/>
                  </a:ext>
                </a:extLst>
              </p:cNvPr>
              <p:cNvPicPr>
                <a:picLocks noChangeAspect="1"/>
              </p:cNvPicPr>
              <p:nvPr/>
            </p:nvPicPr>
            <p:blipFill rotWithShape="1">
              <a:blip r:embed="rId7">
                <a:extLst>
                  <a:ext uri="{28A0092B-C50C-407E-A947-70E740481C1C}">
                    <a14:useLocalDpi xmlns:a14="http://schemas.microsoft.com/office/drawing/2010/main" val="0"/>
                  </a:ext>
                </a:extLst>
              </a:blip>
              <a:srcRect l="3921" t="3353" r="5893" b="1639"/>
              <a:stretch/>
            </p:blipFill>
            <p:spPr bwMode="auto">
              <a:xfrm>
                <a:off x="0" y="0"/>
                <a:ext cx="2190750" cy="3238500"/>
              </a:xfrm>
              <a:prstGeom prst="rect">
                <a:avLst/>
              </a:prstGeom>
              <a:noFill/>
              <a:ln>
                <a:noFill/>
              </a:ln>
              <a:extLst>
                <a:ext uri="{53640926-AAD7-44D8-BBD7-CCE9431645EC}">
                  <a14:shadowObscured xmlns:a14="http://schemas.microsoft.com/office/drawing/2010/main"/>
                </a:ext>
              </a:extLst>
            </p:spPr>
          </p:pic>
        </p:grpSp>
        <p:pic>
          <p:nvPicPr>
            <p:cNvPr id="12" name="Imagen 11" descr="Imagen en blanco y negro de una carretera&#10;&#10;Descripción generada automáticamente">
              <a:extLst>
                <a:ext uri="{FF2B5EF4-FFF2-40B4-BE49-F238E27FC236}">
                  <a16:creationId xmlns:a16="http://schemas.microsoft.com/office/drawing/2014/main" id="{A386BF6B-4C55-11DE-DCAA-EBDE4E90459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5202" t="19894"/>
            <a:stretch/>
          </p:blipFill>
          <p:spPr bwMode="auto">
            <a:xfrm>
              <a:off x="6311810" y="17355918"/>
              <a:ext cx="2593975" cy="2751362"/>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Google Shape;316;p38">
            <a:extLst>
              <a:ext uri="{FF2B5EF4-FFF2-40B4-BE49-F238E27FC236}">
                <a16:creationId xmlns:a16="http://schemas.microsoft.com/office/drawing/2014/main" id="{E85EE60E-7FFA-1931-CD79-3A4549BB82D4}"/>
              </a:ext>
            </a:extLst>
          </p:cNvPr>
          <p:cNvSpPr txBox="1">
            <a:spLocks/>
          </p:cNvSpPr>
          <p:nvPr/>
        </p:nvSpPr>
        <p:spPr>
          <a:xfrm>
            <a:off x="-2193018"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latin typeface="IBM Plex Sans KR SemiBold" panose="020B0604020202020204" charset="-127"/>
                <a:ea typeface="IBM Plex Sans KR SemiBold" panose="020B0604020202020204" charset="-127"/>
              </a:rPr>
              <a:t>Rastreo                                      </a:t>
            </a:r>
          </a:p>
        </p:txBody>
      </p:sp>
      <mc:AlternateContent xmlns:mc="http://schemas.openxmlformats.org/markup-compatibility/2006" xmlns:a14="http://schemas.microsoft.com/office/drawing/2010/main">
        <mc:Choice Requires="a14">
          <p:sp>
            <p:nvSpPr>
              <p:cNvPr id="9" name="Google Shape;318;p38">
                <a:extLst>
                  <a:ext uri="{FF2B5EF4-FFF2-40B4-BE49-F238E27FC236}">
                    <a16:creationId xmlns:a16="http://schemas.microsoft.com/office/drawing/2014/main" id="{A863406B-8537-E3F0-4EE9-9AD265A44390}"/>
                  </a:ext>
                </a:extLst>
              </p:cNvPr>
              <p:cNvSpPr txBox="1">
                <a:spLocks noGrp="1"/>
              </p:cNvSpPr>
              <p:nvPr>
                <p:ph type="subTitle" idx="1"/>
              </p:nvPr>
            </p:nvSpPr>
            <p:spPr>
              <a:xfrm>
                <a:off x="222950" y="731540"/>
                <a:ext cx="4813073" cy="530400"/>
              </a:xfrm>
              <a:prstGeom prst="rect">
                <a:avLst/>
              </a:prstGeom>
            </p:spPr>
            <p:txBody>
              <a:bodyPr spcFirstLastPara="1" wrap="square" lIns="91425" tIns="91425" rIns="91425" bIns="91425" anchor="t" anchorCtr="0">
                <a:noAutofit/>
              </a:bodyPr>
              <a:lstStyle/>
              <a:p>
                <a:pPr marL="114300" indent="0"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solidFill>
                      <a:schemeClr val="tx1"/>
                    </a:solidFill>
                    <a:latin typeface="Calibri" panose="020F0502020204030204" pitchFamily="34" charset="0"/>
                    <a:ea typeface="Times New Roman" panose="02020603050405020304" pitchFamily="18" charset="0"/>
                    <a:cs typeface="Calibri" panose="020F0502020204030204" pitchFamily="34" charset="0"/>
                  </a:rPr>
                  <a:t>Rastreo a partir de la detección</a:t>
                </a:r>
                <a:endParaRPr lang="es-MX" sz="18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Filtro de </a:t>
                </a: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K</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alman</a:t>
                </a:r>
              </a:p>
              <a:p>
                <a:pPr marL="114300" indent="0"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solidFill>
                      <a:schemeClr val="tx1"/>
                    </a:solidFill>
                    <a:latin typeface="Calibri" panose="020F0502020204030204" pitchFamily="34" charset="0"/>
                    <a:ea typeface="Times New Roman" panose="02020603050405020304" pitchFamily="18" charset="0"/>
                    <a:cs typeface="Calibri" panose="020F0502020204030204" pitchFamily="34" charset="0"/>
                  </a:rPr>
                  <a:t>Parte del modelo dinámico:</a:t>
                </a:r>
                <a:endParaRPr lang="es-MX" sz="18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114300" indent="0"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14:m>
                  <m:oMathPara xmlns:m="http://schemas.openxmlformats.org/officeDocument/2006/math">
                    <m:oMathParaPr>
                      <m:jc m:val="centerGroup"/>
                    </m:oMathParaPr>
                    <m:oMath xmlns:m="http://schemas.openxmlformats.org/officeDocument/2006/math">
                      <m:r>
                        <a:rPr lang="es-MX" sz="1600" i="1" smtClean="0">
                          <a:solidFill>
                            <a:schemeClr val="bg2"/>
                          </a:solidFill>
                          <a:effectLst/>
                          <a:latin typeface="Cambria Math" panose="02040503050406030204" pitchFamily="18" charset="0"/>
                          <a:ea typeface="Times New Roman" panose="02020603050405020304" pitchFamily="18" charset="0"/>
                        </a:rPr>
                        <m:t>𝑥</m:t>
                      </m:r>
                      <m:r>
                        <a:rPr lang="es-MX" sz="1600" i="1" smtClean="0">
                          <a:solidFill>
                            <a:schemeClr val="bg2"/>
                          </a:solidFill>
                          <a:effectLst/>
                          <a:latin typeface="Cambria Math" panose="02040503050406030204" pitchFamily="18" charset="0"/>
                          <a:ea typeface="Times New Roman" panose="02020603050405020304" pitchFamily="18" charset="0"/>
                        </a:rPr>
                        <m:t>=</m:t>
                      </m:r>
                      <m:sSub>
                        <m:sSubPr>
                          <m:ctrlPr>
                            <a:rPr lang="es-MX" sz="1600" i="1">
                              <a:solidFill>
                                <a:schemeClr val="bg2"/>
                              </a:solidFill>
                              <a:effectLst/>
                              <a:latin typeface="Cambria Math" panose="02040503050406030204" pitchFamily="18" charset="0"/>
                              <a:ea typeface="Times New Roman" panose="02020603050405020304" pitchFamily="18" charset="0"/>
                            </a:rPr>
                          </m:ctrlPr>
                        </m:sSubPr>
                        <m:e>
                          <m:r>
                            <a:rPr lang="es-MX" sz="1600" i="1">
                              <a:solidFill>
                                <a:schemeClr val="bg2"/>
                              </a:solidFill>
                              <a:effectLst/>
                              <a:latin typeface="Cambria Math" panose="02040503050406030204" pitchFamily="18" charset="0"/>
                              <a:ea typeface="Times New Roman" panose="02020603050405020304" pitchFamily="18" charset="0"/>
                            </a:rPr>
                            <m:t>𝑥</m:t>
                          </m:r>
                        </m:e>
                        <m:sub>
                          <m:r>
                            <a:rPr lang="es-MX" sz="1600" i="1">
                              <a:solidFill>
                                <a:schemeClr val="bg2"/>
                              </a:solidFill>
                              <a:effectLst/>
                              <a:latin typeface="Cambria Math" panose="02040503050406030204" pitchFamily="18" charset="0"/>
                              <a:ea typeface="Times New Roman" panose="02020603050405020304" pitchFamily="18" charset="0"/>
                            </a:rPr>
                            <m:t>0</m:t>
                          </m:r>
                        </m:sub>
                      </m:sSub>
                      <m:r>
                        <a:rPr lang="es-MX" sz="1600" i="1">
                          <a:solidFill>
                            <a:schemeClr val="bg2"/>
                          </a:solidFill>
                          <a:effectLst/>
                          <a:latin typeface="Cambria Math" panose="02040503050406030204" pitchFamily="18" charset="0"/>
                          <a:ea typeface="Times New Roman" panose="02020603050405020304" pitchFamily="18" charset="0"/>
                        </a:rPr>
                        <m:t>+</m:t>
                      </m:r>
                      <m:sSub>
                        <m:sSubPr>
                          <m:ctrlPr>
                            <a:rPr lang="es-MX" sz="1600" i="1">
                              <a:solidFill>
                                <a:schemeClr val="bg2"/>
                              </a:solidFill>
                              <a:effectLst/>
                              <a:latin typeface="Cambria Math" panose="02040503050406030204" pitchFamily="18" charset="0"/>
                              <a:ea typeface="Times New Roman" panose="02020603050405020304" pitchFamily="18" charset="0"/>
                            </a:rPr>
                          </m:ctrlPr>
                        </m:sSubPr>
                        <m:e>
                          <m:r>
                            <a:rPr lang="es-MX" sz="1600" i="1">
                              <a:solidFill>
                                <a:schemeClr val="bg2"/>
                              </a:solidFill>
                              <a:effectLst/>
                              <a:latin typeface="Cambria Math" panose="02040503050406030204" pitchFamily="18" charset="0"/>
                              <a:ea typeface="Times New Roman" panose="02020603050405020304" pitchFamily="18" charset="0"/>
                            </a:rPr>
                            <m:t>𝑣</m:t>
                          </m:r>
                        </m:e>
                        <m:sub>
                          <m:r>
                            <a:rPr lang="es-MX" sz="1600" i="1">
                              <a:solidFill>
                                <a:schemeClr val="bg2"/>
                              </a:solidFill>
                              <a:effectLst/>
                              <a:latin typeface="Cambria Math" panose="02040503050406030204" pitchFamily="18" charset="0"/>
                              <a:ea typeface="Times New Roman" panose="02020603050405020304" pitchFamily="18" charset="0"/>
                            </a:rPr>
                            <m:t>0</m:t>
                          </m:r>
                        </m:sub>
                      </m:sSub>
                      <m:r>
                        <m:rPr>
                          <m:sty m:val="p"/>
                        </m:rPr>
                        <a:rPr lang="es-MX" sz="1600">
                          <a:solidFill>
                            <a:schemeClr val="bg2"/>
                          </a:solidFill>
                          <a:effectLst/>
                          <a:latin typeface="Cambria Math" panose="02040503050406030204" pitchFamily="18" charset="0"/>
                          <a:ea typeface="Times New Roman" panose="02020603050405020304" pitchFamily="18" charset="0"/>
                        </a:rPr>
                        <m:t>Δ</m:t>
                      </m:r>
                      <m:r>
                        <a:rPr lang="es-MX" sz="1600" i="1">
                          <a:solidFill>
                            <a:schemeClr val="bg2"/>
                          </a:solidFill>
                          <a:effectLst/>
                          <a:latin typeface="Cambria Math" panose="02040503050406030204" pitchFamily="18" charset="0"/>
                          <a:ea typeface="Times New Roman" panose="02020603050405020304" pitchFamily="18" charset="0"/>
                        </a:rPr>
                        <m:t>𝑡</m:t>
                      </m:r>
                      <m:r>
                        <a:rPr lang="es-MX" sz="1600" i="1">
                          <a:solidFill>
                            <a:schemeClr val="bg2"/>
                          </a:solidFill>
                          <a:effectLst/>
                          <a:latin typeface="Cambria Math" panose="02040503050406030204" pitchFamily="18" charset="0"/>
                          <a:ea typeface="Times New Roman" panose="02020603050405020304" pitchFamily="18" charset="0"/>
                        </a:rPr>
                        <m:t>+</m:t>
                      </m:r>
                      <m:f>
                        <m:fPr>
                          <m:ctrlPr>
                            <a:rPr lang="es-MX" sz="1600" i="1">
                              <a:solidFill>
                                <a:schemeClr val="bg2"/>
                              </a:solidFill>
                              <a:effectLst/>
                              <a:latin typeface="Cambria Math" panose="02040503050406030204" pitchFamily="18" charset="0"/>
                              <a:ea typeface="Times New Roman" panose="02020603050405020304" pitchFamily="18" charset="0"/>
                            </a:rPr>
                          </m:ctrlPr>
                        </m:fPr>
                        <m:num>
                          <m:r>
                            <a:rPr lang="es-MX" sz="1600" i="1">
                              <a:solidFill>
                                <a:schemeClr val="bg2"/>
                              </a:solidFill>
                              <a:effectLst/>
                              <a:latin typeface="Cambria Math" panose="02040503050406030204" pitchFamily="18" charset="0"/>
                              <a:ea typeface="Times New Roman" panose="02020603050405020304" pitchFamily="18" charset="0"/>
                            </a:rPr>
                            <m:t>1</m:t>
                          </m:r>
                        </m:num>
                        <m:den>
                          <m:r>
                            <a:rPr lang="es-MX" sz="1600" i="1">
                              <a:solidFill>
                                <a:schemeClr val="bg2"/>
                              </a:solidFill>
                              <a:effectLst/>
                              <a:latin typeface="Cambria Math" panose="02040503050406030204" pitchFamily="18" charset="0"/>
                              <a:ea typeface="Times New Roman" panose="02020603050405020304" pitchFamily="18" charset="0"/>
                            </a:rPr>
                            <m:t>2</m:t>
                          </m:r>
                        </m:den>
                      </m:f>
                      <m:r>
                        <a:rPr lang="es-MX" sz="1600" i="1">
                          <a:solidFill>
                            <a:schemeClr val="bg2"/>
                          </a:solidFill>
                          <a:effectLst/>
                          <a:latin typeface="Cambria Math" panose="02040503050406030204" pitchFamily="18" charset="0"/>
                          <a:ea typeface="Times New Roman" panose="02020603050405020304" pitchFamily="18" charset="0"/>
                        </a:rPr>
                        <m:t>𝑎</m:t>
                      </m:r>
                      <m:r>
                        <m:rPr>
                          <m:sty m:val="p"/>
                        </m:rPr>
                        <a:rPr lang="es-MX" sz="1600">
                          <a:solidFill>
                            <a:schemeClr val="bg2"/>
                          </a:solidFill>
                          <a:effectLst/>
                          <a:latin typeface="Cambria Math" panose="02040503050406030204" pitchFamily="18" charset="0"/>
                          <a:ea typeface="Times New Roman" panose="02020603050405020304" pitchFamily="18" charset="0"/>
                        </a:rPr>
                        <m:t>Δ</m:t>
                      </m:r>
                      <m:sSup>
                        <m:sSupPr>
                          <m:ctrlPr>
                            <a:rPr lang="es-MX" sz="1600" i="1">
                              <a:solidFill>
                                <a:schemeClr val="bg2"/>
                              </a:solidFill>
                              <a:effectLst/>
                              <a:latin typeface="Cambria Math" panose="02040503050406030204" pitchFamily="18" charset="0"/>
                              <a:ea typeface="Times New Roman" panose="02020603050405020304" pitchFamily="18" charset="0"/>
                            </a:rPr>
                          </m:ctrlPr>
                        </m:sSupPr>
                        <m:e>
                          <m:r>
                            <a:rPr lang="es-MX" sz="1600" i="1">
                              <a:solidFill>
                                <a:schemeClr val="bg2"/>
                              </a:solidFill>
                              <a:effectLst/>
                              <a:latin typeface="Cambria Math" panose="02040503050406030204" pitchFamily="18" charset="0"/>
                              <a:ea typeface="Times New Roman" panose="02020603050405020304" pitchFamily="18" charset="0"/>
                            </a:rPr>
                            <m:t>𝑡</m:t>
                          </m:r>
                        </m:e>
                        <m:sup>
                          <m:r>
                            <a:rPr lang="es-MX" sz="1600" i="1">
                              <a:solidFill>
                                <a:schemeClr val="bg2"/>
                              </a:solidFill>
                              <a:effectLst/>
                              <a:latin typeface="Cambria Math" panose="02040503050406030204" pitchFamily="18" charset="0"/>
                              <a:ea typeface="Times New Roman" panose="02020603050405020304" pitchFamily="18" charset="0"/>
                            </a:rPr>
                            <m:t>2</m:t>
                          </m:r>
                        </m:sup>
                      </m:sSup>
                    </m:oMath>
                  </m:oMathPara>
                </a14:m>
                <a:endParaRPr lang="es-MX" sz="2400" dirty="0">
                  <a:solidFill>
                    <a:schemeClr val="bg2"/>
                  </a:solidFill>
                  <a:effectLst/>
                  <a:latin typeface="Times New Roman" panose="02020603050405020304" pitchFamily="18" charset="0"/>
                  <a:ea typeface="Times New Roman" panose="02020603050405020304" pitchFamily="18" charset="0"/>
                </a:endParaRP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mj-lt"/>
                  <a:ea typeface="Times New Roman" panose="02020603050405020304" pitchFamily="18" charset="0"/>
                </a:endParaRPr>
              </a:p>
            </p:txBody>
          </p:sp>
        </mc:Choice>
        <mc:Fallback xmlns="">
          <p:sp>
            <p:nvSpPr>
              <p:cNvPr id="9" name="Google Shape;318;p38">
                <a:extLst>
                  <a:ext uri="{FF2B5EF4-FFF2-40B4-BE49-F238E27FC236}">
                    <a16:creationId xmlns:a16="http://schemas.microsoft.com/office/drawing/2014/main" id="{A863406B-8537-E3F0-4EE9-9AD265A44390}"/>
                  </a:ext>
                </a:extLst>
              </p:cNvPr>
              <p:cNvSpPr txBox="1">
                <a:spLocks noGrp="1" noRot="1" noChangeAspect="1" noMove="1" noResize="1" noEditPoints="1" noAdjustHandles="1" noChangeArrowheads="1" noChangeShapeType="1" noTextEdit="1"/>
              </p:cNvSpPr>
              <p:nvPr>
                <p:ph type="subTitle" idx="1"/>
              </p:nvPr>
            </p:nvSpPr>
            <p:spPr>
              <a:xfrm>
                <a:off x="222950" y="731540"/>
                <a:ext cx="4813073" cy="530400"/>
              </a:xfrm>
              <a:prstGeom prst="rect">
                <a:avLst/>
              </a:prstGeom>
              <a:blipFill>
                <a:blip r:embed="rId3"/>
                <a:stretch>
                  <a:fillRect l="-253" b="-281609"/>
                </a:stretch>
              </a:blipFill>
            </p:spPr>
            <p:txBody>
              <a:bodyPr/>
              <a:lstStyle/>
              <a:p>
                <a:r>
                  <a:rPr lang="es-MX">
                    <a:noFill/>
                  </a:rPr>
                  <a:t> </a:t>
                </a:r>
              </a:p>
            </p:txBody>
          </p:sp>
        </mc:Fallback>
      </mc:AlternateContent>
      <p:sp>
        <p:nvSpPr>
          <p:cNvPr id="11" name="Google Shape;318;p38">
            <a:extLst>
              <a:ext uri="{FF2B5EF4-FFF2-40B4-BE49-F238E27FC236}">
                <a16:creationId xmlns:a16="http://schemas.microsoft.com/office/drawing/2014/main" id="{7EA4B2D2-6592-6C7E-464D-7E334D2502D7}"/>
              </a:ext>
            </a:extLst>
          </p:cNvPr>
          <p:cNvSpPr txBox="1">
            <a:spLocks/>
          </p:cNvSpPr>
          <p:nvPr/>
        </p:nvSpPr>
        <p:spPr>
          <a:xfrm>
            <a:off x="4063492" y="92067"/>
            <a:ext cx="4813073"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0" lvl="0" indent="0" algn="just">
              <a:lnSpc>
                <a:spcPct val="100000"/>
              </a:lnSpc>
              <a:spcBef>
                <a:spcPts val="1200"/>
              </a:spcBef>
            </a:pPr>
            <a:r>
              <a:rPr lang="es-MX" sz="18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5 ecuaciones:</a:t>
            </a:r>
          </a:p>
          <a:p>
            <a:pPr marL="285750" lvl="0" indent="-285750" algn="just">
              <a:lnSpc>
                <a:spcPct val="100000"/>
              </a:lnSpc>
              <a:spcBef>
                <a:spcPts val="1200"/>
              </a:spcBef>
              <a:buFont typeface="Arial" panose="020B0604020202020204" pitchFamily="34" charset="0"/>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Ecuaciones dinámicas</a:t>
            </a:r>
          </a:p>
          <a:p>
            <a:pPr marL="285750" lvl="0" indent="-285750" algn="just">
              <a:lnSpc>
                <a:spcPct val="100000"/>
              </a:lnSpc>
              <a:spcBef>
                <a:spcPts val="1200"/>
              </a:spcBef>
              <a:buFont typeface="Arial" panose="020B0604020202020204" pitchFamily="34" charset="0"/>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Ecuaciones de actualización de estado</a:t>
            </a:r>
          </a:p>
          <a:p>
            <a:pPr marL="285750" lvl="0" indent="-285750" algn="just">
              <a:lnSpc>
                <a:spcPct val="100000"/>
              </a:lnSpc>
              <a:spcBef>
                <a:spcPts val="1200"/>
              </a:spcBef>
              <a:buFont typeface="Arial" panose="020B0604020202020204" pitchFamily="34" charset="0"/>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Ecuación de ganancia del filtro</a:t>
            </a: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285750" lvl="0" indent="-285750" algn="just">
              <a:lnSpc>
                <a:spcPct val="100000"/>
              </a:lnSpc>
              <a:spcBef>
                <a:spcPts val="1200"/>
              </a:spcBef>
              <a:buFont typeface="Arial" panose="020B0604020202020204" pitchFamily="34" charset="0"/>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La actualización de incertidumbre estimada</a:t>
            </a: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285750" lvl="0" indent="-285750" algn="just">
              <a:lnSpc>
                <a:spcPct val="100000"/>
              </a:lnSpc>
              <a:spcBef>
                <a:spcPts val="1200"/>
              </a:spcBef>
              <a:buFont typeface="Arial" panose="020B0604020202020204" pitchFamily="34" charset="0"/>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Extrapolación de la incertidumbre estimada para sistemas estáticos</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latin typeface="+mj-lt"/>
              <a:ea typeface="Times New Roman" panose="02020603050405020304" pitchFamily="18" charset="0"/>
            </a:endParaRPr>
          </a:p>
        </p:txBody>
      </p:sp>
      <p:pic>
        <p:nvPicPr>
          <p:cNvPr id="3" name="Imagen 2" descr="Descripción esquemática del algoritmo de filtro de Kalman">
            <a:extLst>
              <a:ext uri="{FF2B5EF4-FFF2-40B4-BE49-F238E27FC236}">
                <a16:creationId xmlns:a16="http://schemas.microsoft.com/office/drawing/2014/main" id="{86FA493C-CBAD-0D4D-D19F-09F010556D2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950" y="2966777"/>
            <a:ext cx="4111371" cy="1994724"/>
          </a:xfrm>
          <a:prstGeom prst="rect">
            <a:avLst/>
          </a:prstGeom>
          <a:noFill/>
          <a:ln>
            <a:noFill/>
          </a:ln>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1524B320-F310-DE22-A233-1590EC2B6D81}"/>
                  </a:ext>
                </a:extLst>
              </p:cNvPr>
              <p:cNvSpPr txBox="1"/>
              <p:nvPr/>
            </p:nvSpPr>
            <p:spPr>
              <a:xfrm>
                <a:off x="4729915" y="3117753"/>
                <a:ext cx="4813074" cy="1692771"/>
              </a:xfrm>
              <a:prstGeom prst="rect">
                <a:avLst/>
              </a:prstGeom>
              <a:noFill/>
            </p:spPr>
            <p:txBody>
              <a:bodyPr wrap="square">
                <a:spAutoFit/>
              </a:bodyPr>
              <a:lstStyle/>
              <a:p>
                <a:r>
                  <a:rPr lang="es-MX" sz="1600" dirty="0">
                    <a:solidFill>
                      <a:schemeClr val="bg2"/>
                    </a:solidFill>
                    <a:latin typeface="Calibri" panose="020F0502020204030204" pitchFamily="34" charset="0"/>
                    <a:cs typeface="Calibri" panose="020F0502020204030204" pitchFamily="34" charset="0"/>
                  </a:rPr>
                  <a:t>Para nuestro caso:</a:t>
                </a:r>
              </a:p>
              <a:p>
                <a:pPr/>
                <a14:m>
                  <m:oMathPara xmlns:m="http://schemas.openxmlformats.org/officeDocument/2006/math">
                    <m:oMathParaPr>
                      <m:jc m:val="centerGroup"/>
                    </m:oMathParaPr>
                    <m:oMath xmlns:m="http://schemas.openxmlformats.org/officeDocument/2006/math">
                      <m:sSub>
                        <m:sSubPr>
                          <m:ctrlPr>
                            <a:rPr lang="es-MX" sz="1600" i="1" smtClean="0">
                              <a:solidFill>
                                <a:schemeClr val="bg2"/>
                              </a:solidFill>
                              <a:latin typeface="Cambria Math" panose="02040503050406030204" pitchFamily="18" charset="0"/>
                            </a:rPr>
                          </m:ctrlPr>
                        </m:sSubPr>
                        <m:e>
                          <m:r>
                            <a:rPr lang="es-MX" sz="1600" i="1">
                              <a:solidFill>
                                <a:schemeClr val="bg2"/>
                              </a:solidFill>
                              <a:latin typeface="Cambria Math" panose="02040503050406030204" pitchFamily="18" charset="0"/>
                            </a:rPr>
                            <m:t>𝑥</m:t>
                          </m:r>
                        </m:e>
                        <m:sub>
                          <m:r>
                            <a:rPr lang="es-MX" sz="1600" i="1">
                              <a:solidFill>
                                <a:schemeClr val="bg2"/>
                              </a:solidFill>
                              <a:latin typeface="Cambria Math" panose="02040503050406030204" pitchFamily="18" charset="0"/>
                            </a:rPr>
                            <m:t>𝑛</m:t>
                          </m:r>
                          <m:r>
                            <a:rPr lang="es-MX" sz="1600" i="1">
                              <a:solidFill>
                                <a:schemeClr val="bg2"/>
                              </a:solidFill>
                              <a:latin typeface="Cambria Math" panose="02040503050406030204" pitchFamily="18" charset="0"/>
                            </a:rPr>
                            <m:t>+1</m:t>
                          </m:r>
                        </m:sub>
                      </m:sSub>
                      <m:r>
                        <a:rPr lang="es-MX" sz="1600" i="1">
                          <a:solidFill>
                            <a:schemeClr val="bg2"/>
                          </a:solidFill>
                          <a:latin typeface="Cambria Math" panose="02040503050406030204" pitchFamily="18" charset="0"/>
                        </a:rPr>
                        <m:t>=</m:t>
                      </m:r>
                      <m:sSub>
                        <m:sSubPr>
                          <m:ctrlPr>
                            <a:rPr lang="es-MX" sz="1600" i="1">
                              <a:solidFill>
                                <a:schemeClr val="bg2"/>
                              </a:solidFill>
                              <a:latin typeface="Cambria Math" panose="02040503050406030204" pitchFamily="18" charset="0"/>
                            </a:rPr>
                          </m:ctrlPr>
                        </m:sSubPr>
                        <m:e>
                          <m:r>
                            <a:rPr lang="es-MX" sz="1600" i="1">
                              <a:solidFill>
                                <a:schemeClr val="bg2"/>
                              </a:solidFill>
                              <a:latin typeface="Cambria Math" panose="02040503050406030204" pitchFamily="18" charset="0"/>
                            </a:rPr>
                            <m:t>𝑥</m:t>
                          </m:r>
                        </m:e>
                        <m:sub>
                          <m:r>
                            <a:rPr lang="es-MX" sz="1600" i="1">
                              <a:solidFill>
                                <a:schemeClr val="bg2"/>
                              </a:solidFill>
                              <a:latin typeface="Cambria Math" panose="02040503050406030204" pitchFamily="18" charset="0"/>
                            </a:rPr>
                            <m:t>𝑛</m:t>
                          </m:r>
                        </m:sub>
                      </m:sSub>
                      <m:r>
                        <a:rPr lang="es-MX" sz="1600" i="1">
                          <a:solidFill>
                            <a:schemeClr val="bg2"/>
                          </a:solidFill>
                          <a:latin typeface="Cambria Math" panose="02040503050406030204" pitchFamily="18" charset="0"/>
                        </a:rPr>
                        <m:t>+</m:t>
                      </m:r>
                      <m:sSub>
                        <m:sSubPr>
                          <m:ctrlPr>
                            <a:rPr lang="es-MX" sz="1600" i="1">
                              <a:solidFill>
                                <a:schemeClr val="bg2"/>
                              </a:solidFill>
                              <a:latin typeface="Cambria Math" panose="02040503050406030204" pitchFamily="18" charset="0"/>
                            </a:rPr>
                          </m:ctrlPr>
                        </m:sSubPr>
                        <m:e>
                          <m:acc>
                            <m:accPr>
                              <m:chr m:val="̇"/>
                              <m:ctrlPr>
                                <a:rPr lang="es-MX" sz="1600" i="1">
                                  <a:solidFill>
                                    <a:schemeClr val="bg2"/>
                                  </a:solidFill>
                                  <a:latin typeface="Cambria Math" panose="02040503050406030204" pitchFamily="18" charset="0"/>
                                </a:rPr>
                              </m:ctrlPr>
                            </m:accPr>
                            <m:e>
                              <m:r>
                                <a:rPr lang="es-MX" sz="1600" i="1">
                                  <a:solidFill>
                                    <a:schemeClr val="bg2"/>
                                  </a:solidFill>
                                  <a:latin typeface="Cambria Math" panose="02040503050406030204" pitchFamily="18" charset="0"/>
                                </a:rPr>
                                <m:t>𝑥</m:t>
                              </m:r>
                            </m:e>
                          </m:acc>
                        </m:e>
                        <m:sub>
                          <m:r>
                            <a:rPr lang="es-MX" sz="1600" i="1">
                              <a:solidFill>
                                <a:schemeClr val="bg2"/>
                              </a:solidFill>
                              <a:latin typeface="Cambria Math" panose="02040503050406030204" pitchFamily="18" charset="0"/>
                            </a:rPr>
                            <m:t>𝑛</m:t>
                          </m:r>
                        </m:sub>
                      </m:sSub>
                      <m:r>
                        <m:rPr>
                          <m:sty m:val="p"/>
                        </m:rPr>
                        <a:rPr lang="es-MX" sz="1600">
                          <a:solidFill>
                            <a:schemeClr val="bg2"/>
                          </a:solidFill>
                          <a:latin typeface="Cambria Math" panose="02040503050406030204" pitchFamily="18" charset="0"/>
                        </a:rPr>
                        <m:t>Δ</m:t>
                      </m:r>
                      <m:r>
                        <a:rPr lang="es-MX" sz="1600" i="1">
                          <a:solidFill>
                            <a:schemeClr val="bg2"/>
                          </a:solidFill>
                          <a:latin typeface="Cambria Math" panose="02040503050406030204" pitchFamily="18" charset="0"/>
                        </a:rPr>
                        <m:t>𝑡</m:t>
                      </m:r>
                    </m:oMath>
                  </m:oMathPara>
                </a14:m>
                <a:endParaRPr lang="es-MX" sz="1600" dirty="0">
                  <a:solidFill>
                    <a:schemeClr val="bg2"/>
                  </a:solidFill>
                </a:endParaRPr>
              </a:p>
              <a:p>
                <a:pPr/>
                <a14:m>
                  <m:oMathPara xmlns:m="http://schemas.openxmlformats.org/officeDocument/2006/math">
                    <m:oMathParaPr>
                      <m:jc m:val="centerGroup"/>
                    </m:oMathParaPr>
                    <m:oMath xmlns:m="http://schemas.openxmlformats.org/officeDocument/2006/math">
                      <m:sSub>
                        <m:sSubPr>
                          <m:ctrlPr>
                            <a:rPr lang="es-MX" sz="1600" i="1">
                              <a:solidFill>
                                <a:schemeClr val="bg2"/>
                              </a:solidFill>
                              <a:latin typeface="Cambria Math" panose="02040503050406030204" pitchFamily="18" charset="0"/>
                            </a:rPr>
                          </m:ctrlPr>
                        </m:sSubPr>
                        <m:e>
                          <m:r>
                            <a:rPr lang="es-MX" sz="1600" i="1">
                              <a:solidFill>
                                <a:schemeClr val="bg2"/>
                              </a:solidFill>
                              <a:latin typeface="Cambria Math" panose="02040503050406030204" pitchFamily="18" charset="0"/>
                            </a:rPr>
                            <m:t>𝑦</m:t>
                          </m:r>
                        </m:e>
                        <m:sub>
                          <m:r>
                            <a:rPr lang="es-MX" sz="1600" i="1">
                              <a:solidFill>
                                <a:schemeClr val="bg2"/>
                              </a:solidFill>
                              <a:latin typeface="Cambria Math" panose="02040503050406030204" pitchFamily="18" charset="0"/>
                            </a:rPr>
                            <m:t>𝑛</m:t>
                          </m:r>
                          <m:r>
                            <a:rPr lang="es-MX" sz="1600" i="1">
                              <a:solidFill>
                                <a:schemeClr val="bg2"/>
                              </a:solidFill>
                              <a:latin typeface="Cambria Math" panose="02040503050406030204" pitchFamily="18" charset="0"/>
                            </a:rPr>
                            <m:t>+1</m:t>
                          </m:r>
                        </m:sub>
                      </m:sSub>
                      <m:r>
                        <a:rPr lang="es-MX" sz="1600" i="1">
                          <a:solidFill>
                            <a:schemeClr val="bg2"/>
                          </a:solidFill>
                          <a:latin typeface="Cambria Math" panose="02040503050406030204" pitchFamily="18" charset="0"/>
                        </a:rPr>
                        <m:t>=</m:t>
                      </m:r>
                      <m:sSub>
                        <m:sSubPr>
                          <m:ctrlPr>
                            <a:rPr lang="es-MX" sz="1600" i="1">
                              <a:solidFill>
                                <a:schemeClr val="bg2"/>
                              </a:solidFill>
                              <a:latin typeface="Cambria Math" panose="02040503050406030204" pitchFamily="18" charset="0"/>
                            </a:rPr>
                          </m:ctrlPr>
                        </m:sSubPr>
                        <m:e>
                          <m:r>
                            <a:rPr lang="es-MX" sz="1600" i="1">
                              <a:solidFill>
                                <a:schemeClr val="bg2"/>
                              </a:solidFill>
                              <a:latin typeface="Cambria Math" panose="02040503050406030204" pitchFamily="18" charset="0"/>
                            </a:rPr>
                            <m:t>𝑦</m:t>
                          </m:r>
                        </m:e>
                        <m:sub>
                          <m:r>
                            <a:rPr lang="es-MX" sz="1600" i="1">
                              <a:solidFill>
                                <a:schemeClr val="bg2"/>
                              </a:solidFill>
                              <a:latin typeface="Cambria Math" panose="02040503050406030204" pitchFamily="18" charset="0"/>
                            </a:rPr>
                            <m:t>𝑛</m:t>
                          </m:r>
                        </m:sub>
                      </m:sSub>
                      <m:r>
                        <a:rPr lang="es-MX" sz="1600" i="1">
                          <a:solidFill>
                            <a:schemeClr val="bg2"/>
                          </a:solidFill>
                          <a:latin typeface="Cambria Math" panose="02040503050406030204" pitchFamily="18" charset="0"/>
                        </a:rPr>
                        <m:t>+</m:t>
                      </m:r>
                      <m:sSub>
                        <m:sSubPr>
                          <m:ctrlPr>
                            <a:rPr lang="es-MX" sz="1600" i="1">
                              <a:solidFill>
                                <a:schemeClr val="bg2"/>
                              </a:solidFill>
                              <a:latin typeface="Cambria Math" panose="02040503050406030204" pitchFamily="18" charset="0"/>
                            </a:rPr>
                          </m:ctrlPr>
                        </m:sSubPr>
                        <m:e>
                          <m:acc>
                            <m:accPr>
                              <m:chr m:val="̇"/>
                              <m:ctrlPr>
                                <a:rPr lang="es-MX" sz="1600" i="1">
                                  <a:solidFill>
                                    <a:schemeClr val="bg2"/>
                                  </a:solidFill>
                                  <a:latin typeface="Cambria Math" panose="02040503050406030204" pitchFamily="18" charset="0"/>
                                </a:rPr>
                              </m:ctrlPr>
                            </m:accPr>
                            <m:e>
                              <m:r>
                                <a:rPr lang="es-MX" sz="1600" i="1">
                                  <a:solidFill>
                                    <a:schemeClr val="bg2"/>
                                  </a:solidFill>
                                  <a:latin typeface="Cambria Math" panose="02040503050406030204" pitchFamily="18" charset="0"/>
                                </a:rPr>
                                <m:t>𝑦</m:t>
                              </m:r>
                            </m:e>
                          </m:acc>
                        </m:e>
                        <m:sub>
                          <m:r>
                            <a:rPr lang="es-MX" sz="1600" i="1">
                              <a:solidFill>
                                <a:schemeClr val="bg2"/>
                              </a:solidFill>
                              <a:latin typeface="Cambria Math" panose="02040503050406030204" pitchFamily="18" charset="0"/>
                            </a:rPr>
                            <m:t>𝑛</m:t>
                          </m:r>
                        </m:sub>
                      </m:sSub>
                      <m:r>
                        <m:rPr>
                          <m:sty m:val="p"/>
                        </m:rPr>
                        <a:rPr lang="es-MX" sz="1600">
                          <a:solidFill>
                            <a:schemeClr val="bg2"/>
                          </a:solidFill>
                          <a:latin typeface="Cambria Math" panose="02040503050406030204" pitchFamily="18" charset="0"/>
                        </a:rPr>
                        <m:t>Δ</m:t>
                      </m:r>
                      <m:r>
                        <m:rPr>
                          <m:sty m:val="p"/>
                        </m:rPr>
                        <a:rPr lang="es-MX" sz="1600" b="0" i="0" smtClean="0">
                          <a:solidFill>
                            <a:schemeClr val="bg2"/>
                          </a:solidFill>
                          <a:latin typeface="Cambria Math" panose="02040503050406030204" pitchFamily="18" charset="0"/>
                        </a:rPr>
                        <m:t>t</m:t>
                      </m:r>
                    </m:oMath>
                  </m:oMathPara>
                </a14:m>
                <a:endParaRPr lang="es-MX" sz="1600" dirty="0">
                  <a:solidFill>
                    <a:schemeClr val="bg2"/>
                  </a:solidFill>
                  <a:effectLst/>
                  <a:latin typeface="Times New Roman" panose="02020603050405020304" pitchFamily="18" charset="0"/>
                  <a:ea typeface="Times New Roman" panose="02020603050405020304" pitchFamily="18" charset="0"/>
                </a:endParaRPr>
              </a:p>
              <a:p>
                <a:pPr algn="just">
                  <a:spcBef>
                    <a:spcPts val="1200"/>
                  </a:spcBef>
                  <a:spcAft>
                    <a:spcPts val="600"/>
                  </a:spcAft>
                </a:pPr>
                <a14:m>
                  <m:oMathPara xmlns:m="http://schemas.openxmlformats.org/officeDocument/2006/math">
                    <m:oMathParaPr>
                      <m:jc m:val="centerGroup"/>
                    </m:oMathParaPr>
                    <m:oMath xmlns:m="http://schemas.openxmlformats.org/officeDocument/2006/math">
                      <m:sSub>
                        <m:sSubPr>
                          <m:ctrlPr>
                            <a:rPr lang="es-MX" sz="1600" i="1" smtClean="0">
                              <a:solidFill>
                                <a:schemeClr val="bg2"/>
                              </a:solidFill>
                              <a:effectLst/>
                              <a:latin typeface="Cambria Math" panose="02040503050406030204" pitchFamily="18" charset="0"/>
                              <a:ea typeface="Times New Roman" panose="02020603050405020304" pitchFamily="18" charset="0"/>
                            </a:rPr>
                          </m:ctrlPr>
                        </m:sSubPr>
                        <m:e>
                          <m:acc>
                            <m:accPr>
                              <m:chr m:val="̇"/>
                              <m:ctrlPr>
                                <a:rPr lang="es-MX" sz="1600" i="1">
                                  <a:solidFill>
                                    <a:schemeClr val="bg2"/>
                                  </a:solidFill>
                                  <a:effectLst/>
                                  <a:latin typeface="Cambria Math" panose="02040503050406030204" pitchFamily="18" charset="0"/>
                                  <a:ea typeface="Times New Roman" panose="02020603050405020304" pitchFamily="18" charset="0"/>
                                </a:rPr>
                              </m:ctrlPr>
                            </m:accPr>
                            <m:e>
                              <m:r>
                                <a:rPr lang="es-MX" sz="1600" i="1">
                                  <a:solidFill>
                                    <a:schemeClr val="bg2"/>
                                  </a:solidFill>
                                  <a:effectLst/>
                                  <a:latin typeface="Cambria Math" panose="02040503050406030204" pitchFamily="18" charset="0"/>
                                  <a:ea typeface="Times New Roman" panose="02020603050405020304" pitchFamily="18" charset="0"/>
                                </a:rPr>
                                <m:t>𝑥</m:t>
                              </m:r>
                            </m:e>
                          </m:acc>
                        </m:e>
                        <m:sub>
                          <m:r>
                            <a:rPr lang="es-MX" sz="1600" i="1">
                              <a:solidFill>
                                <a:schemeClr val="bg2"/>
                              </a:solidFill>
                              <a:effectLst/>
                              <a:latin typeface="Cambria Math" panose="02040503050406030204" pitchFamily="18" charset="0"/>
                              <a:ea typeface="Times New Roman" panose="02020603050405020304" pitchFamily="18" charset="0"/>
                            </a:rPr>
                            <m:t>𝑛</m:t>
                          </m:r>
                          <m:r>
                            <a:rPr lang="es-MX" sz="1600" i="1">
                              <a:solidFill>
                                <a:schemeClr val="bg2"/>
                              </a:solidFill>
                              <a:effectLst/>
                              <a:latin typeface="Cambria Math" panose="02040503050406030204" pitchFamily="18" charset="0"/>
                              <a:ea typeface="Times New Roman" panose="02020603050405020304" pitchFamily="18" charset="0"/>
                            </a:rPr>
                            <m:t>+1</m:t>
                          </m:r>
                        </m:sub>
                      </m:sSub>
                      <m:r>
                        <a:rPr lang="es-MX" sz="1600" i="1">
                          <a:solidFill>
                            <a:schemeClr val="bg2"/>
                          </a:solidFill>
                          <a:effectLst/>
                          <a:latin typeface="Cambria Math" panose="02040503050406030204" pitchFamily="18" charset="0"/>
                          <a:ea typeface="Times New Roman" panose="02020603050405020304" pitchFamily="18" charset="0"/>
                        </a:rPr>
                        <m:t>=</m:t>
                      </m:r>
                      <m:sSub>
                        <m:sSubPr>
                          <m:ctrlPr>
                            <a:rPr lang="es-MX" sz="1600" i="1">
                              <a:solidFill>
                                <a:schemeClr val="bg2"/>
                              </a:solidFill>
                              <a:effectLst/>
                              <a:latin typeface="Cambria Math" panose="02040503050406030204" pitchFamily="18" charset="0"/>
                              <a:ea typeface="Times New Roman" panose="02020603050405020304" pitchFamily="18" charset="0"/>
                            </a:rPr>
                          </m:ctrlPr>
                        </m:sSubPr>
                        <m:e>
                          <m:acc>
                            <m:accPr>
                              <m:chr m:val="̇"/>
                              <m:ctrlPr>
                                <a:rPr lang="es-MX" sz="1600" i="1">
                                  <a:solidFill>
                                    <a:schemeClr val="bg2"/>
                                  </a:solidFill>
                                  <a:effectLst/>
                                  <a:latin typeface="Cambria Math" panose="02040503050406030204" pitchFamily="18" charset="0"/>
                                  <a:ea typeface="Times New Roman" panose="02020603050405020304" pitchFamily="18" charset="0"/>
                                </a:rPr>
                              </m:ctrlPr>
                            </m:accPr>
                            <m:e>
                              <m:r>
                                <a:rPr lang="es-MX" sz="1600" i="1">
                                  <a:solidFill>
                                    <a:schemeClr val="bg2"/>
                                  </a:solidFill>
                                  <a:effectLst/>
                                  <a:latin typeface="Cambria Math" panose="02040503050406030204" pitchFamily="18" charset="0"/>
                                  <a:ea typeface="Times New Roman" panose="02020603050405020304" pitchFamily="18" charset="0"/>
                                </a:rPr>
                                <m:t>𝑥</m:t>
                              </m:r>
                            </m:e>
                          </m:acc>
                        </m:e>
                        <m:sub>
                          <m:r>
                            <a:rPr lang="es-MX" sz="1600" i="1">
                              <a:solidFill>
                                <a:schemeClr val="bg2"/>
                              </a:solidFill>
                              <a:effectLst/>
                              <a:latin typeface="Cambria Math" panose="02040503050406030204" pitchFamily="18" charset="0"/>
                              <a:ea typeface="Times New Roman" panose="02020603050405020304" pitchFamily="18" charset="0"/>
                            </a:rPr>
                            <m:t>𝑛</m:t>
                          </m:r>
                        </m:sub>
                      </m:sSub>
                    </m:oMath>
                  </m:oMathPara>
                </a14:m>
                <a:endParaRPr lang="es-MX" sz="1600" dirty="0">
                  <a:solidFill>
                    <a:schemeClr val="bg2"/>
                  </a:solidFill>
                  <a:effectLst/>
                  <a:latin typeface="Times New Roman" panose="02020603050405020304" pitchFamily="18" charset="0"/>
                  <a:ea typeface="Times New Roman" panose="02020603050405020304" pitchFamily="18" charset="0"/>
                </a:endParaRPr>
              </a:p>
              <a:p>
                <a:pPr algn="just">
                  <a:spcBef>
                    <a:spcPts val="1200"/>
                  </a:spcBef>
                  <a:spcAft>
                    <a:spcPts val="600"/>
                  </a:spcAft>
                </a:pPr>
                <a14:m>
                  <m:oMathPara xmlns:m="http://schemas.openxmlformats.org/officeDocument/2006/math">
                    <m:oMathParaPr>
                      <m:jc m:val="centerGroup"/>
                    </m:oMathParaPr>
                    <m:oMath xmlns:m="http://schemas.openxmlformats.org/officeDocument/2006/math">
                      <m:sSub>
                        <m:sSubPr>
                          <m:ctrlPr>
                            <a:rPr lang="es-MX" sz="1600" i="1">
                              <a:solidFill>
                                <a:schemeClr val="bg2"/>
                              </a:solidFill>
                              <a:effectLst/>
                              <a:latin typeface="Cambria Math" panose="02040503050406030204" pitchFamily="18" charset="0"/>
                              <a:ea typeface="Times New Roman" panose="02020603050405020304" pitchFamily="18" charset="0"/>
                            </a:rPr>
                          </m:ctrlPr>
                        </m:sSubPr>
                        <m:e>
                          <m:acc>
                            <m:accPr>
                              <m:chr m:val="̇"/>
                              <m:ctrlPr>
                                <a:rPr lang="es-MX" sz="1600" i="1">
                                  <a:solidFill>
                                    <a:schemeClr val="bg2"/>
                                  </a:solidFill>
                                  <a:effectLst/>
                                  <a:latin typeface="Cambria Math" panose="02040503050406030204" pitchFamily="18" charset="0"/>
                                  <a:ea typeface="Times New Roman" panose="02020603050405020304" pitchFamily="18" charset="0"/>
                                </a:rPr>
                              </m:ctrlPr>
                            </m:accPr>
                            <m:e>
                              <m:r>
                                <a:rPr lang="es-MX" sz="1600" i="1">
                                  <a:solidFill>
                                    <a:schemeClr val="bg2"/>
                                  </a:solidFill>
                                  <a:effectLst/>
                                  <a:latin typeface="Cambria Math" panose="02040503050406030204" pitchFamily="18" charset="0"/>
                                  <a:ea typeface="Times New Roman" panose="02020603050405020304" pitchFamily="18" charset="0"/>
                                </a:rPr>
                                <m:t>𝑦</m:t>
                              </m:r>
                            </m:e>
                          </m:acc>
                        </m:e>
                        <m:sub>
                          <m:r>
                            <a:rPr lang="es-MX" sz="1600" i="1">
                              <a:solidFill>
                                <a:schemeClr val="bg2"/>
                              </a:solidFill>
                              <a:effectLst/>
                              <a:latin typeface="Cambria Math" panose="02040503050406030204" pitchFamily="18" charset="0"/>
                              <a:ea typeface="Times New Roman" panose="02020603050405020304" pitchFamily="18" charset="0"/>
                            </a:rPr>
                            <m:t>𝑛</m:t>
                          </m:r>
                          <m:r>
                            <a:rPr lang="es-MX" sz="1600" i="1">
                              <a:solidFill>
                                <a:schemeClr val="bg2"/>
                              </a:solidFill>
                              <a:effectLst/>
                              <a:latin typeface="Cambria Math" panose="02040503050406030204" pitchFamily="18" charset="0"/>
                              <a:ea typeface="Times New Roman" panose="02020603050405020304" pitchFamily="18" charset="0"/>
                            </a:rPr>
                            <m:t>+1</m:t>
                          </m:r>
                        </m:sub>
                      </m:sSub>
                      <m:r>
                        <a:rPr lang="es-MX" sz="1600" i="1">
                          <a:solidFill>
                            <a:schemeClr val="bg2"/>
                          </a:solidFill>
                          <a:effectLst/>
                          <a:latin typeface="Cambria Math" panose="02040503050406030204" pitchFamily="18" charset="0"/>
                          <a:ea typeface="Times New Roman" panose="02020603050405020304" pitchFamily="18" charset="0"/>
                        </a:rPr>
                        <m:t>=</m:t>
                      </m:r>
                      <m:sSub>
                        <m:sSubPr>
                          <m:ctrlPr>
                            <a:rPr lang="es-MX" sz="1600" i="1">
                              <a:solidFill>
                                <a:schemeClr val="bg2"/>
                              </a:solidFill>
                              <a:effectLst/>
                              <a:latin typeface="Cambria Math" panose="02040503050406030204" pitchFamily="18" charset="0"/>
                              <a:ea typeface="Times New Roman" panose="02020603050405020304" pitchFamily="18" charset="0"/>
                            </a:rPr>
                          </m:ctrlPr>
                        </m:sSubPr>
                        <m:e>
                          <m:acc>
                            <m:accPr>
                              <m:chr m:val="̇"/>
                              <m:ctrlPr>
                                <a:rPr lang="es-MX" sz="1600" i="1">
                                  <a:solidFill>
                                    <a:schemeClr val="bg2"/>
                                  </a:solidFill>
                                  <a:effectLst/>
                                  <a:latin typeface="Cambria Math" panose="02040503050406030204" pitchFamily="18" charset="0"/>
                                  <a:ea typeface="Times New Roman" panose="02020603050405020304" pitchFamily="18" charset="0"/>
                                </a:rPr>
                              </m:ctrlPr>
                            </m:accPr>
                            <m:e>
                              <m:r>
                                <a:rPr lang="es-MX" sz="1600" i="1">
                                  <a:solidFill>
                                    <a:schemeClr val="bg2"/>
                                  </a:solidFill>
                                  <a:effectLst/>
                                  <a:latin typeface="Cambria Math" panose="02040503050406030204" pitchFamily="18" charset="0"/>
                                  <a:ea typeface="Times New Roman" panose="02020603050405020304" pitchFamily="18" charset="0"/>
                                </a:rPr>
                                <m:t>𝑦</m:t>
                              </m:r>
                            </m:e>
                          </m:acc>
                        </m:e>
                        <m:sub>
                          <m:r>
                            <a:rPr lang="es-MX" sz="1600" i="1">
                              <a:solidFill>
                                <a:schemeClr val="bg2"/>
                              </a:solidFill>
                              <a:effectLst/>
                              <a:latin typeface="Cambria Math" panose="02040503050406030204" pitchFamily="18" charset="0"/>
                              <a:ea typeface="Times New Roman" panose="02020603050405020304" pitchFamily="18" charset="0"/>
                            </a:rPr>
                            <m:t>𝑛</m:t>
                          </m:r>
                        </m:sub>
                      </m:sSub>
                    </m:oMath>
                  </m:oMathPara>
                </a14:m>
                <a:endParaRPr lang="es-MX" sz="1600" dirty="0">
                  <a:solidFill>
                    <a:schemeClr val="bg2"/>
                  </a:solidFill>
                  <a:effectLst/>
                  <a:latin typeface="Times New Roman" panose="02020603050405020304" pitchFamily="18" charset="0"/>
                  <a:ea typeface="Times New Roman" panose="02020603050405020304" pitchFamily="18" charset="0"/>
                </a:endParaRPr>
              </a:p>
              <a:p>
                <a:endParaRPr lang="es-MX" sz="1400" dirty="0">
                  <a:solidFill>
                    <a:schemeClr val="bg2"/>
                  </a:solidFill>
                  <a:effectLst/>
                  <a:latin typeface="Times New Roman" panose="02020603050405020304" pitchFamily="18" charset="0"/>
                  <a:ea typeface="Times New Roman" panose="02020603050405020304" pitchFamily="18" charset="0"/>
                </a:endParaRPr>
              </a:p>
            </p:txBody>
          </p:sp>
        </mc:Choice>
        <mc:Fallback xmlns="">
          <p:sp>
            <p:nvSpPr>
              <p:cNvPr id="5" name="CuadroTexto 4">
                <a:extLst>
                  <a:ext uri="{FF2B5EF4-FFF2-40B4-BE49-F238E27FC236}">
                    <a16:creationId xmlns:a16="http://schemas.microsoft.com/office/drawing/2014/main" id="{1524B320-F310-DE22-A233-1590EC2B6D81}"/>
                  </a:ext>
                </a:extLst>
              </p:cNvPr>
              <p:cNvSpPr txBox="1">
                <a:spLocks noRot="1" noChangeAspect="1" noMove="1" noResize="1" noEditPoints="1" noAdjustHandles="1" noChangeArrowheads="1" noChangeShapeType="1" noTextEdit="1"/>
              </p:cNvSpPr>
              <p:nvPr/>
            </p:nvSpPr>
            <p:spPr>
              <a:xfrm>
                <a:off x="4729915" y="3117753"/>
                <a:ext cx="4813074" cy="1692771"/>
              </a:xfrm>
              <a:prstGeom prst="rect">
                <a:avLst/>
              </a:prstGeom>
              <a:blipFill>
                <a:blip r:embed="rId5"/>
                <a:stretch>
                  <a:fillRect l="-760" t="-1079"/>
                </a:stretch>
              </a:blipFill>
            </p:spPr>
            <p:txBody>
              <a:bodyPr/>
              <a:lstStyle/>
              <a:p>
                <a:r>
                  <a:rPr lang="es-MX">
                    <a:noFill/>
                  </a:rPr>
                  <a:t> </a:t>
                </a:r>
              </a:p>
            </p:txBody>
          </p:sp>
        </mc:Fallback>
      </mc:AlternateContent>
    </p:spTree>
    <p:extLst>
      <p:ext uri="{BB962C8B-B14F-4D97-AF65-F5344CB8AC3E}">
        <p14:creationId xmlns:p14="http://schemas.microsoft.com/office/powerpoint/2010/main" val="288541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a:extLst>
              <a:ext uri="{FF2B5EF4-FFF2-40B4-BE49-F238E27FC236}">
                <a16:creationId xmlns:a16="http://schemas.microsoft.com/office/drawing/2014/main" id="{4F193BB0-1E92-DEEF-AED9-BBC25D356BBE}"/>
              </a:ext>
            </a:extLst>
          </p:cNvPr>
          <p:cNvSpPr>
            <a:spLocks noGrp="1"/>
          </p:cNvSpPr>
          <p:nvPr>
            <p:ph type="subTitle" idx="4"/>
          </p:nvPr>
        </p:nvSpPr>
        <p:spPr>
          <a:xfrm>
            <a:off x="720000" y="901949"/>
            <a:ext cx="7704000" cy="530400"/>
          </a:xfrm>
        </p:spPr>
        <p:txBody>
          <a:bodyPr/>
          <a:lstStyle/>
          <a:p>
            <a:r>
              <a:rPr lang="es-MX" dirty="0">
                <a:latin typeface="IBM Plex Sans KR SemiBold" panose="020B0604020202020204" charset="-127"/>
                <a:ea typeface="IBM Plex Sans KR SemiBold" panose="020B0604020202020204" charset="-127"/>
              </a:rPr>
              <a:t>Pasos para el rastreo</a:t>
            </a:r>
          </a:p>
        </p:txBody>
      </p:sp>
      <p:sp>
        <p:nvSpPr>
          <p:cNvPr id="8" name="Título 7">
            <a:extLst>
              <a:ext uri="{FF2B5EF4-FFF2-40B4-BE49-F238E27FC236}">
                <a16:creationId xmlns:a16="http://schemas.microsoft.com/office/drawing/2014/main" id="{16C82B09-FEE6-FDC2-6B90-47FB58FB5653}"/>
              </a:ext>
            </a:extLst>
          </p:cNvPr>
          <p:cNvSpPr>
            <a:spLocks noGrp="1"/>
          </p:cNvSpPr>
          <p:nvPr>
            <p:ph type="title"/>
          </p:nvPr>
        </p:nvSpPr>
        <p:spPr>
          <a:xfrm>
            <a:off x="-2648842" y="191475"/>
            <a:ext cx="7704000" cy="572700"/>
          </a:xfrm>
        </p:spPr>
        <p:txBody>
          <a:bodyPr/>
          <a:lstStyle/>
          <a:p>
            <a:r>
              <a:rPr lang="es-MX" b="1" dirty="0">
                <a:latin typeface="IBM Plex Sans KR SemiBold" panose="020B0604020202020204" charset="-127"/>
                <a:ea typeface="IBM Plex Sans KR SemiBold" panose="020B0604020202020204" charset="-127"/>
              </a:rPr>
              <a:t>Diseño</a:t>
            </a:r>
          </a:p>
        </p:txBody>
      </p:sp>
      <p:pic>
        <p:nvPicPr>
          <p:cNvPr id="10" name="Imagen 9" descr="Diagrama&#10;&#10;Descripción generada automáticamente">
            <a:extLst>
              <a:ext uri="{FF2B5EF4-FFF2-40B4-BE49-F238E27FC236}">
                <a16:creationId xmlns:a16="http://schemas.microsoft.com/office/drawing/2014/main" id="{C4EBC014-CA62-1429-2647-BD6340E54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55" y="1570123"/>
            <a:ext cx="7288690" cy="3082607"/>
          </a:xfrm>
          <a:prstGeom prst="rect">
            <a:avLst/>
          </a:prstGeom>
        </p:spPr>
      </p:pic>
    </p:spTree>
    <p:extLst>
      <p:ext uri="{BB962C8B-B14F-4D97-AF65-F5344CB8AC3E}">
        <p14:creationId xmlns:p14="http://schemas.microsoft.com/office/powerpoint/2010/main" val="1005568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 name="Google Shape;316;p38">
            <a:extLst>
              <a:ext uri="{FF2B5EF4-FFF2-40B4-BE49-F238E27FC236}">
                <a16:creationId xmlns:a16="http://schemas.microsoft.com/office/drawing/2014/main" id="{2534439D-2E6A-D213-B06D-5AF49914996A}"/>
              </a:ext>
            </a:extLst>
          </p:cNvPr>
          <p:cNvSpPr txBox="1">
            <a:spLocks/>
          </p:cNvSpPr>
          <p:nvPr/>
        </p:nvSpPr>
        <p:spPr>
          <a:xfrm>
            <a:off x="-2375897" y="7768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b="1" dirty="0">
                <a:latin typeface="+mj-lt"/>
              </a:rPr>
              <a:t>Codificación</a:t>
            </a:r>
          </a:p>
        </p:txBody>
      </p:sp>
      <p:sp>
        <p:nvSpPr>
          <p:cNvPr id="9" name="Google Shape;318;p38">
            <a:extLst>
              <a:ext uri="{FF2B5EF4-FFF2-40B4-BE49-F238E27FC236}">
                <a16:creationId xmlns:a16="http://schemas.microsoft.com/office/drawing/2014/main" id="{777058FC-0467-3F12-0C95-979081CEE51C}"/>
              </a:ext>
            </a:extLst>
          </p:cNvPr>
          <p:cNvSpPr txBox="1">
            <a:spLocks/>
          </p:cNvSpPr>
          <p:nvPr/>
        </p:nvSpPr>
        <p:spPr>
          <a:xfrm>
            <a:off x="173921" y="521731"/>
            <a:ext cx="6106438"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0" lvl="0" indent="0" algn="just">
              <a:lnSpc>
                <a:spcPct val="100000"/>
              </a:lnSpc>
              <a:spcBef>
                <a:spcPts val="1200"/>
              </a:spcBef>
            </a:pPr>
            <a:r>
              <a:rPr lang="es-MX" sz="1800" b="1" dirty="0">
                <a:solidFill>
                  <a:schemeClr val="tx1"/>
                </a:solidFill>
                <a:latin typeface="+mj-lt"/>
                <a:ea typeface="Times New Roman" panose="02020603050405020304" pitchFamily="18" charset="0"/>
              </a:rPr>
              <a:t>	Entrenamiento</a:t>
            </a:r>
            <a:endParaRPr lang="es-MX" sz="1800" b="1" dirty="0">
              <a:solidFill>
                <a:schemeClr val="tx1"/>
              </a:solidFill>
              <a:effectLst/>
              <a:latin typeface="+mj-lt"/>
              <a:ea typeface="Times New Roman" panose="02020603050405020304" pitchFamily="18" charset="0"/>
            </a:endParaRPr>
          </a:p>
          <a:p>
            <a:pPr marL="0" lvl="0" indent="0" algn="just">
              <a:lnSpc>
                <a:spcPct val="100000"/>
              </a:lnSpc>
              <a:spcBef>
                <a:spcPts val="1200"/>
              </a:spcBef>
            </a:pPr>
            <a:r>
              <a:rPr lang="es-MX" sz="1600" dirty="0">
                <a:latin typeface="Calibri" panose="020F0502020204030204" pitchFamily="34" charset="0"/>
                <a:ea typeface="Times New Roman" panose="02020603050405020304" pitchFamily="18" charset="0"/>
                <a:cs typeface="Calibri" panose="020F0502020204030204" pitchFamily="34" charset="0"/>
              </a:rPr>
              <a:t>A partir de la b</a:t>
            </a:r>
            <a:r>
              <a:rPr lang="es-MX" sz="1600" dirty="0">
                <a:effectLst/>
                <a:latin typeface="Calibri" panose="020F0502020204030204" pitchFamily="34" charset="0"/>
                <a:ea typeface="Times New Roman" panose="02020603050405020304" pitchFamily="18" charset="0"/>
                <a:cs typeface="Calibri" panose="020F0502020204030204" pitchFamily="34" charset="0"/>
              </a:rPr>
              <a:t>ase de datos KITTI, se parte en sets:</a:t>
            </a:r>
          </a:p>
          <a:p>
            <a:pPr marL="285750" lvl="0" indent="-285750" algn="just">
              <a:lnSpc>
                <a:spcPct val="100000"/>
              </a:lnSpc>
              <a:spcBef>
                <a:spcPts val="1200"/>
              </a:spcBef>
              <a:buFont typeface="Arial" panose="020B0604020202020204" pitchFamily="34" charset="0"/>
              <a:buChar char="•"/>
            </a:pPr>
            <a:r>
              <a:rPr lang="es-MX" sz="1600" dirty="0">
                <a:latin typeface="Calibri" panose="020F0502020204030204" pitchFamily="34" charset="0"/>
                <a:ea typeface="Times New Roman" panose="02020603050405020304" pitchFamily="18" charset="0"/>
                <a:cs typeface="Calibri" panose="020F0502020204030204" pitchFamily="34" charset="0"/>
              </a:rPr>
              <a:t>Filtro de cascada: 6000 imágenes de vehículos, 8000 de no vehículos</a:t>
            </a:r>
          </a:p>
          <a:p>
            <a:pPr marL="285750" lvl="0" indent="-285750" algn="just">
              <a:lnSpc>
                <a:spcPct val="100000"/>
              </a:lnSpc>
              <a:spcBef>
                <a:spcPts val="1200"/>
              </a:spcBef>
              <a:buFont typeface="Arial" panose="020B0604020202020204" pitchFamily="34" charset="0"/>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SVM</a:t>
            </a:r>
            <a:r>
              <a:rPr lang="es-MX" sz="1600" dirty="0">
                <a:latin typeface="Calibri" panose="020F0502020204030204" pitchFamily="34" charset="0"/>
                <a:ea typeface="Times New Roman" panose="02020603050405020304" pitchFamily="18" charset="0"/>
                <a:cs typeface="Calibri" panose="020F0502020204030204" pitchFamily="34" charset="0"/>
              </a:rPr>
              <a:t>: 1500 imágenes de vehículos, 3000 no vehículos</a:t>
            </a:r>
          </a:p>
          <a:p>
            <a:pPr marL="0" lvl="0" indent="0" algn="just">
              <a:lnSpc>
                <a:spcPct val="100000"/>
              </a:lnSpc>
              <a:spcBef>
                <a:spcPts val="1200"/>
              </a:spcBef>
            </a:pPr>
            <a:r>
              <a:rPr lang="es-MX" sz="1600" dirty="0">
                <a:latin typeface="Calibri" panose="020F0502020204030204" pitchFamily="34" charset="0"/>
                <a:ea typeface="Times New Roman" panose="02020603050405020304" pitchFamily="18" charset="0"/>
                <a:cs typeface="Calibri" panose="020F0502020204030204" pitchFamily="34" charset="0"/>
              </a:rPr>
              <a:t>Parámetros para el filtro de cascada:</a:t>
            </a:r>
          </a:p>
          <a:p>
            <a:pPr marL="457200" lvl="1" indent="0" algn="just">
              <a:spcBef>
                <a:spcPts val="1200"/>
              </a:spcBef>
            </a:pPr>
            <a:r>
              <a:rPr lang="es-MX" sz="1400" dirty="0">
                <a:latin typeface="Calibri" panose="020F0502020204030204" pitchFamily="34" charset="0"/>
                <a:ea typeface="Times New Roman" panose="02020603050405020304" pitchFamily="18" charset="0"/>
                <a:cs typeface="Calibri" panose="020F0502020204030204" pitchFamily="34" charset="0"/>
              </a:rPr>
              <a:t>Características LBP, </a:t>
            </a:r>
            <a:r>
              <a:rPr lang="es-MX" sz="1400" dirty="0" err="1">
                <a:effectLst/>
                <a:latin typeface="Calibri" panose="020F0502020204030204" pitchFamily="34" charset="0"/>
                <a:ea typeface="Times New Roman" panose="02020603050405020304" pitchFamily="18" charset="0"/>
                <a:cs typeface="Calibri" panose="020F0502020204030204" pitchFamily="34" charset="0"/>
              </a:rPr>
              <a:t>acceptanceRatioBreakValue</a:t>
            </a:r>
            <a:r>
              <a:rPr lang="es-MX" sz="1400" dirty="0">
                <a:effectLst/>
                <a:latin typeface="Calibri" panose="020F0502020204030204" pitchFamily="34" charset="0"/>
                <a:ea typeface="Times New Roman" panose="02020603050405020304" pitchFamily="18" charset="0"/>
                <a:cs typeface="Calibri" panose="020F0502020204030204" pitchFamily="34" charset="0"/>
              </a:rPr>
              <a:t> 10e-05, </a:t>
            </a:r>
            <a:r>
              <a:rPr lang="es-MX" sz="1400" dirty="0" err="1">
                <a:effectLst/>
                <a:latin typeface="Calibri" panose="020F0502020204030204" pitchFamily="34" charset="0"/>
                <a:ea typeface="Times New Roman" panose="02020603050405020304" pitchFamily="18" charset="0"/>
                <a:cs typeface="Calibri" panose="020F0502020204030204" pitchFamily="34" charset="0"/>
              </a:rPr>
              <a:t>minHitRate</a:t>
            </a:r>
            <a:r>
              <a:rPr lang="es-MX" sz="1400" dirty="0">
                <a:effectLst/>
                <a:latin typeface="Calibri" panose="020F0502020204030204" pitchFamily="34" charset="0"/>
                <a:ea typeface="Times New Roman" panose="02020603050405020304" pitchFamily="18" charset="0"/>
                <a:cs typeface="Calibri" panose="020F0502020204030204" pitchFamily="34" charset="0"/>
              </a:rPr>
              <a:t> 0.995, </a:t>
            </a:r>
            <a:r>
              <a:rPr lang="es-MX" sz="1400" dirty="0" err="1">
                <a:effectLst/>
                <a:latin typeface="Calibri" panose="020F0502020204030204" pitchFamily="34" charset="0"/>
                <a:ea typeface="Times New Roman" panose="02020603050405020304" pitchFamily="18" charset="0"/>
                <a:cs typeface="Calibri" panose="020F0502020204030204" pitchFamily="34" charset="0"/>
              </a:rPr>
              <a:t>maxFalseAlarmRate</a:t>
            </a:r>
            <a:r>
              <a:rPr lang="es-MX" sz="1400" dirty="0">
                <a:effectLst/>
                <a:latin typeface="Calibri" panose="020F0502020204030204" pitchFamily="34" charset="0"/>
                <a:ea typeface="Times New Roman" panose="02020603050405020304" pitchFamily="18" charset="0"/>
                <a:cs typeface="Calibri" panose="020F0502020204030204" pitchFamily="34" charset="0"/>
              </a:rPr>
              <a:t> 0.25</a:t>
            </a:r>
            <a:endParaRPr lang="es-MX" sz="1400" dirty="0">
              <a:latin typeface="Calibri" panose="020F0502020204030204" pitchFamily="34" charset="0"/>
              <a:ea typeface="Times New Roman" panose="02020603050405020304" pitchFamily="18" charset="0"/>
              <a:cs typeface="Calibri" panose="020F0502020204030204" pitchFamily="34" charset="0"/>
            </a:endParaRPr>
          </a:p>
          <a:p>
            <a:pPr marL="0" lvl="0" indent="0" algn="just">
              <a:lnSpc>
                <a:spcPct val="100000"/>
              </a:lnSpc>
              <a:spcBef>
                <a:spcPts val="1200"/>
              </a:spcBef>
            </a:pPr>
            <a:r>
              <a:rPr lang="es-MX" sz="1600" dirty="0">
                <a:latin typeface="Calibri" panose="020F0502020204030204" pitchFamily="34" charset="0"/>
                <a:ea typeface="Times New Roman" panose="02020603050405020304" pitchFamily="18" charset="0"/>
                <a:cs typeface="Calibri" panose="020F0502020204030204" pitchFamily="34" charset="0"/>
              </a:rPr>
              <a:t>Parámetros para las características HOG:</a:t>
            </a:r>
          </a:p>
          <a:p>
            <a:pPr marL="457200" lvl="1" indent="0" algn="just">
              <a:spcBef>
                <a:spcPts val="1200"/>
              </a:spcBef>
            </a:pPr>
            <a:r>
              <a:rPr lang="es-MX" sz="1400" dirty="0" err="1">
                <a:latin typeface="Calibri" panose="020F0502020204030204" pitchFamily="34" charset="0"/>
                <a:ea typeface="Times New Roman" panose="02020603050405020304" pitchFamily="18" charset="0"/>
                <a:cs typeface="Calibri" panose="020F0502020204030204" pitchFamily="34" charset="0"/>
              </a:rPr>
              <a:t>Nbins</a:t>
            </a:r>
            <a:r>
              <a:rPr lang="es-MX" sz="1400" dirty="0">
                <a:latin typeface="Calibri" panose="020F0502020204030204" pitchFamily="34" charset="0"/>
                <a:ea typeface="Times New Roman" panose="02020603050405020304" pitchFamily="18" charset="0"/>
                <a:cs typeface="Calibri" panose="020F0502020204030204" pitchFamily="34" charset="0"/>
              </a:rPr>
              <a:t> 9, </a:t>
            </a:r>
            <a:r>
              <a:rPr lang="es-MX" sz="1400" dirty="0" err="1">
                <a:latin typeface="Calibri" panose="020F0502020204030204" pitchFamily="34" charset="0"/>
                <a:ea typeface="Times New Roman" panose="02020603050405020304" pitchFamily="18" charset="0"/>
                <a:cs typeface="Calibri" panose="020F0502020204030204" pitchFamily="34" charset="0"/>
              </a:rPr>
              <a:t>winSize</a:t>
            </a:r>
            <a:r>
              <a:rPr lang="es-MX" sz="1400" dirty="0">
                <a:latin typeface="Calibri" panose="020F0502020204030204" pitchFamily="34" charset="0"/>
                <a:ea typeface="Times New Roman" panose="02020603050405020304" pitchFamily="18" charset="0"/>
                <a:cs typeface="Calibri" panose="020F0502020204030204" pitchFamily="34" charset="0"/>
              </a:rPr>
              <a:t> 64, </a:t>
            </a:r>
            <a:r>
              <a:rPr lang="es-MX" sz="1400" dirty="0" err="1">
                <a:latin typeface="Calibri" panose="020F0502020204030204" pitchFamily="34" charset="0"/>
                <a:ea typeface="Times New Roman" panose="02020603050405020304" pitchFamily="18" charset="0"/>
                <a:cs typeface="Calibri" panose="020F0502020204030204" pitchFamily="34" charset="0"/>
              </a:rPr>
              <a:t>blockSize</a:t>
            </a:r>
            <a:r>
              <a:rPr lang="es-MX" sz="1400" dirty="0">
                <a:latin typeface="Calibri" panose="020F0502020204030204" pitchFamily="34" charset="0"/>
                <a:ea typeface="Times New Roman" panose="02020603050405020304" pitchFamily="18" charset="0"/>
                <a:cs typeface="Calibri" panose="020F0502020204030204" pitchFamily="34" charset="0"/>
              </a:rPr>
              <a:t> 16, </a:t>
            </a:r>
            <a:r>
              <a:rPr lang="es-MX" sz="1400" dirty="0" err="1">
                <a:latin typeface="Calibri" panose="020F0502020204030204" pitchFamily="34" charset="0"/>
                <a:ea typeface="Times New Roman" panose="02020603050405020304" pitchFamily="18" charset="0"/>
                <a:cs typeface="Calibri" panose="020F0502020204030204" pitchFamily="34" charset="0"/>
              </a:rPr>
              <a:t>blockStride</a:t>
            </a:r>
            <a:r>
              <a:rPr lang="es-MX" sz="1400" dirty="0">
                <a:latin typeface="Calibri" panose="020F0502020204030204" pitchFamily="34" charset="0"/>
                <a:ea typeface="Times New Roman" panose="02020603050405020304" pitchFamily="18" charset="0"/>
                <a:cs typeface="Calibri" panose="020F0502020204030204" pitchFamily="34" charset="0"/>
              </a:rPr>
              <a:t> 4, </a:t>
            </a:r>
            <a:r>
              <a:rPr lang="es-MX" sz="1400" dirty="0" err="1">
                <a:latin typeface="Calibri" panose="020F0502020204030204" pitchFamily="34" charset="0"/>
                <a:ea typeface="Times New Roman" panose="02020603050405020304" pitchFamily="18" charset="0"/>
                <a:cs typeface="Calibri" panose="020F0502020204030204" pitchFamily="34" charset="0"/>
              </a:rPr>
              <a:t>cellSize</a:t>
            </a:r>
            <a:r>
              <a:rPr lang="es-MX" sz="1400" dirty="0">
                <a:latin typeface="Calibri" panose="020F0502020204030204" pitchFamily="34" charset="0"/>
                <a:ea typeface="Times New Roman" panose="02020603050405020304" pitchFamily="18" charset="0"/>
                <a:cs typeface="Calibri" panose="020F0502020204030204" pitchFamily="34" charset="0"/>
              </a:rPr>
              <a:t> 4</a:t>
            </a:r>
          </a:p>
          <a:p>
            <a:pPr marL="0" lvl="0" indent="0" algn="just">
              <a:lnSpc>
                <a:spcPct val="100000"/>
              </a:lnSpc>
              <a:spcBef>
                <a:spcPts val="1200"/>
              </a:spcBef>
            </a:pPr>
            <a:r>
              <a:rPr lang="es-MX" sz="1600" dirty="0">
                <a:latin typeface="Calibri" panose="020F0502020204030204" pitchFamily="34" charset="0"/>
                <a:ea typeface="Times New Roman" panose="02020603050405020304" pitchFamily="18" charset="0"/>
                <a:cs typeface="Calibri" panose="020F0502020204030204" pitchFamily="34" charset="0"/>
              </a:rPr>
              <a:t>Parámetros de SVM: </a:t>
            </a:r>
          </a:p>
          <a:p>
            <a:pPr marL="457200" lvl="1" indent="0" algn="just">
              <a:spcBef>
                <a:spcPts val="1200"/>
              </a:spcBef>
            </a:pPr>
            <a:r>
              <a:rPr lang="es-MX" sz="1400" dirty="0">
                <a:latin typeface="Calibri" panose="020F0502020204030204" pitchFamily="34" charset="0"/>
                <a:ea typeface="Times New Roman" panose="02020603050405020304" pitchFamily="18" charset="0"/>
                <a:cs typeface="Calibri" panose="020F0502020204030204" pitchFamily="34" charset="0"/>
              </a:rPr>
              <a:t>Tipo C_SVC, </a:t>
            </a:r>
            <a:r>
              <a:rPr lang="es-MX" sz="1400" dirty="0" err="1">
                <a:latin typeface="Calibri" panose="020F0502020204030204" pitchFamily="34" charset="0"/>
                <a:ea typeface="Times New Roman" panose="02020603050405020304" pitchFamily="18" charset="0"/>
                <a:cs typeface="Calibri" panose="020F0502020204030204" pitchFamily="34" charset="0"/>
              </a:rPr>
              <a:t>Kernel</a:t>
            </a:r>
            <a:r>
              <a:rPr lang="es-MX" sz="1400" dirty="0">
                <a:latin typeface="Calibri" panose="020F0502020204030204" pitchFamily="34" charset="0"/>
                <a:ea typeface="Times New Roman" panose="02020603050405020304" pitchFamily="18" charset="0"/>
                <a:cs typeface="Calibri" panose="020F0502020204030204" pitchFamily="34" charset="0"/>
              </a:rPr>
              <a:t> RBF, se obtiene gamma y c</a:t>
            </a:r>
          </a:p>
          <a:p>
            <a:pPr marL="0" lvl="0" indent="0" algn="just">
              <a:lnSpc>
                <a:spcPct val="100000"/>
              </a:lnSpc>
              <a:spcBef>
                <a:spcPts val="1200"/>
              </a:spcBef>
            </a:pPr>
            <a:r>
              <a:rPr lang="es-MX" sz="1600" dirty="0">
                <a:latin typeface="Times New Roman" panose="02020603050405020304" pitchFamily="18" charset="0"/>
                <a:ea typeface="Times New Roman" panose="02020603050405020304" pitchFamily="18" charset="0"/>
              </a:rPr>
              <a:t> </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latin typeface="+mj-lt"/>
              <a:ea typeface="Times New Roman" panose="02020603050405020304" pitchFamily="18" charset="0"/>
            </a:endParaRPr>
          </a:p>
        </p:txBody>
      </p:sp>
      <p:pic>
        <p:nvPicPr>
          <p:cNvPr id="10" name="Imagen 9" descr="Captura de pantalla de un celular con texto e imágenes&#10;&#10;Descripción generada automáticamente">
            <a:extLst>
              <a:ext uri="{FF2B5EF4-FFF2-40B4-BE49-F238E27FC236}">
                <a16:creationId xmlns:a16="http://schemas.microsoft.com/office/drawing/2014/main" id="{99FFAD26-8542-C692-528F-537A6E075AE7}"/>
              </a:ext>
            </a:extLst>
          </p:cNvPr>
          <p:cNvPicPr>
            <a:picLocks noChangeAspect="1"/>
          </p:cNvPicPr>
          <p:nvPr/>
        </p:nvPicPr>
        <p:blipFill>
          <a:blip r:embed="rId3"/>
          <a:stretch>
            <a:fillRect/>
          </a:stretch>
        </p:blipFill>
        <p:spPr>
          <a:xfrm>
            <a:off x="4790519" y="125493"/>
            <a:ext cx="1789430" cy="1474470"/>
          </a:xfrm>
          <a:prstGeom prst="rect">
            <a:avLst/>
          </a:prstGeom>
        </p:spPr>
      </p:pic>
      <p:pic>
        <p:nvPicPr>
          <p:cNvPr id="11" name="Imagen 10" descr="Imagen de la pantalla de un celular con texto e imágenes&#10;&#10;Descripción generada automáticamente con confianza media">
            <a:extLst>
              <a:ext uri="{FF2B5EF4-FFF2-40B4-BE49-F238E27FC236}">
                <a16:creationId xmlns:a16="http://schemas.microsoft.com/office/drawing/2014/main" id="{E951035D-664B-48A8-7ABD-39BCAB375A65}"/>
              </a:ext>
            </a:extLst>
          </p:cNvPr>
          <p:cNvPicPr>
            <a:picLocks noChangeAspect="1"/>
          </p:cNvPicPr>
          <p:nvPr/>
        </p:nvPicPr>
        <p:blipFill>
          <a:blip r:embed="rId4"/>
          <a:stretch>
            <a:fillRect/>
          </a:stretch>
        </p:blipFill>
        <p:spPr>
          <a:xfrm>
            <a:off x="6874402" y="220743"/>
            <a:ext cx="2031365" cy="1283970"/>
          </a:xfrm>
          <a:prstGeom prst="rect">
            <a:avLst/>
          </a:prstGeom>
        </p:spPr>
      </p:pic>
      <p:pic>
        <p:nvPicPr>
          <p:cNvPr id="12" name="Imagen 11" descr="Diagrama&#10;&#10;Descripción generada automáticamente">
            <a:extLst>
              <a:ext uri="{FF2B5EF4-FFF2-40B4-BE49-F238E27FC236}">
                <a16:creationId xmlns:a16="http://schemas.microsoft.com/office/drawing/2014/main" id="{86B161C2-32D3-2FFC-BF15-4EFA131EC51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10" r="614" b="1"/>
          <a:stretch/>
        </p:blipFill>
        <p:spPr bwMode="auto">
          <a:xfrm>
            <a:off x="6280359" y="2089984"/>
            <a:ext cx="1188085" cy="1180465"/>
          </a:xfrm>
          <a:prstGeom prst="rect">
            <a:avLst/>
          </a:prstGeom>
          <a:ln>
            <a:noFill/>
          </a:ln>
          <a:extLst>
            <a:ext uri="{53640926-AAD7-44D8-BBD7-CCE9431645EC}">
              <a14:shadowObscured xmlns:a14="http://schemas.microsoft.com/office/drawing/2010/main"/>
            </a:ext>
          </a:extLst>
        </p:spPr>
      </p:pic>
      <p:pic>
        <p:nvPicPr>
          <p:cNvPr id="13" name="Imagen 12">
            <a:extLst>
              <a:ext uri="{FF2B5EF4-FFF2-40B4-BE49-F238E27FC236}">
                <a16:creationId xmlns:a16="http://schemas.microsoft.com/office/drawing/2014/main" id="{9DE0BC0B-065C-0CDD-14B5-3D09CCBE4B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8002" y="2110304"/>
            <a:ext cx="1167765" cy="1160145"/>
          </a:xfrm>
          <a:prstGeom prst="rect">
            <a:avLst/>
          </a:prstGeom>
        </p:spPr>
      </p:pic>
      <p:pic>
        <p:nvPicPr>
          <p:cNvPr id="14" name="Imagen 13" descr="Imagen que contiene interior, con baldosas, pequeño, tabla&#10;&#10;Descripción generada automáticamente">
            <a:extLst>
              <a:ext uri="{FF2B5EF4-FFF2-40B4-BE49-F238E27FC236}">
                <a16:creationId xmlns:a16="http://schemas.microsoft.com/office/drawing/2014/main" id="{647E1A0B-38E9-911E-88B6-19455704DC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1691" y="3543538"/>
            <a:ext cx="1219200" cy="1214755"/>
          </a:xfrm>
          <a:prstGeom prst="rect">
            <a:avLst/>
          </a:prstGeom>
        </p:spPr>
      </p:pic>
      <p:pic>
        <p:nvPicPr>
          <p:cNvPr id="15" name="Imagen 14" descr="Imagen que contiene Patrón de fondo&#10;&#10;Descripción generada automáticamente">
            <a:extLst>
              <a:ext uri="{FF2B5EF4-FFF2-40B4-BE49-F238E27FC236}">
                <a16:creationId xmlns:a16="http://schemas.microsoft.com/office/drawing/2014/main" id="{2737397A-1CBC-7ADC-7A1F-601A89587A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68444" y="3543538"/>
            <a:ext cx="1209040" cy="11944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 name="Google Shape;316;p38">
            <a:extLst>
              <a:ext uri="{FF2B5EF4-FFF2-40B4-BE49-F238E27FC236}">
                <a16:creationId xmlns:a16="http://schemas.microsoft.com/office/drawing/2014/main" id="{2534439D-2E6A-D213-B06D-5AF49914996A}"/>
              </a:ext>
            </a:extLst>
          </p:cNvPr>
          <p:cNvSpPr txBox="1">
            <a:spLocks/>
          </p:cNvSpPr>
          <p:nvPr/>
        </p:nvSpPr>
        <p:spPr>
          <a:xfrm>
            <a:off x="-2375897" y="7768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b="1" dirty="0">
                <a:latin typeface="+mj-lt"/>
              </a:rPr>
              <a:t>Codificación</a:t>
            </a:r>
          </a:p>
        </p:txBody>
      </p:sp>
      <p:sp>
        <p:nvSpPr>
          <p:cNvPr id="9" name="Google Shape;318;p38">
            <a:extLst>
              <a:ext uri="{FF2B5EF4-FFF2-40B4-BE49-F238E27FC236}">
                <a16:creationId xmlns:a16="http://schemas.microsoft.com/office/drawing/2014/main" id="{777058FC-0467-3F12-0C95-979081CEE51C}"/>
              </a:ext>
            </a:extLst>
          </p:cNvPr>
          <p:cNvSpPr txBox="1">
            <a:spLocks/>
          </p:cNvSpPr>
          <p:nvPr/>
        </p:nvSpPr>
        <p:spPr>
          <a:xfrm>
            <a:off x="163734" y="650386"/>
            <a:ext cx="7817672"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Detección y nodo para el vehículo</a:t>
            </a:r>
          </a:p>
          <a:p>
            <a:pPr marL="742950" lvl="1" indent="-285750" algn="just">
              <a:spcBef>
                <a:spcPts val="1200"/>
              </a:spcBef>
              <a:buFont typeface="Wingdings" panose="05000000000000000000" pitchFamily="2" charset="2"/>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Se cargan los detect</a:t>
            </a:r>
            <a:r>
              <a:rPr lang="es-MX" sz="1600" dirty="0">
                <a:latin typeface="Calibri" panose="020F0502020204030204" pitchFamily="34" charset="0"/>
                <a:ea typeface="Times New Roman" panose="02020603050405020304" pitchFamily="18" charset="0"/>
                <a:cs typeface="Calibri" panose="020F0502020204030204" pitchFamily="34" charset="0"/>
              </a:rPr>
              <a:t>ores</a:t>
            </a:r>
          </a:p>
          <a:p>
            <a:pPr marL="742950" lvl="1" indent="-285750" algn="just">
              <a:spcBef>
                <a:spcPts val="1200"/>
              </a:spcBef>
              <a:buFont typeface="Wingdings" panose="05000000000000000000" pitchFamily="2" charset="2"/>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Se suscribe a la cámara (con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cv_bridge</a:t>
            </a:r>
            <a:r>
              <a:rPr lang="es-MX" sz="1600" dirty="0">
                <a:effectLst/>
                <a:latin typeface="Calibri" panose="020F0502020204030204" pitchFamily="34" charset="0"/>
                <a:ea typeface="Times New Roman" panose="02020603050405020304" pitchFamily="18" charset="0"/>
                <a:cs typeface="Calibri" panose="020F0502020204030204" pitchFamily="34" charset="0"/>
              </a:rPr>
              <a:t> se convierte a una matriz de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opencv</a:t>
            </a:r>
            <a:r>
              <a:rPr lang="es-MX" sz="1600" dirty="0">
                <a:effectLst/>
                <a:latin typeface="Calibri" panose="020F0502020204030204" pitchFamily="34" charset="0"/>
                <a:ea typeface="Times New Roman" panose="02020603050405020304" pitchFamily="18" charset="0"/>
                <a:cs typeface="Calibri" panose="020F0502020204030204" pitchFamily="34" charset="0"/>
              </a:rPr>
              <a:t>)</a:t>
            </a:r>
          </a:p>
          <a:p>
            <a:pPr marL="742950" lvl="1" indent="-285750" algn="just">
              <a:spcBef>
                <a:spcPts val="1200"/>
              </a:spcBef>
              <a:buFont typeface="Wingdings" panose="05000000000000000000" pitchFamily="2" charset="2"/>
              <a:buChar char="§"/>
            </a:pPr>
            <a:r>
              <a:rPr lang="es-MX" sz="1600" dirty="0">
                <a:latin typeface="Calibri" panose="020F0502020204030204" pitchFamily="34" charset="0"/>
                <a:ea typeface="Times New Roman" panose="02020603050405020304" pitchFamily="18" charset="0"/>
                <a:cs typeface="Calibri" panose="020F0502020204030204" pitchFamily="34" charset="0"/>
              </a:rPr>
              <a:t>Dos funciones:</a:t>
            </a:r>
          </a:p>
          <a:p>
            <a:pPr marL="285750" indent="-285750" algn="just">
              <a:spcBef>
                <a:spcPts val="1200"/>
              </a:spcBef>
              <a:buFont typeface="Arial" panose="020B0604020202020204" pitchFamily="34" charset="0"/>
              <a:buChar char="•"/>
            </a:pPr>
            <a:r>
              <a:rPr lang="es-MX" sz="1600" dirty="0">
                <a:latin typeface="Calibri" panose="020F0502020204030204" pitchFamily="34" charset="0"/>
                <a:ea typeface="Times New Roman" panose="02020603050405020304" pitchFamily="18" charset="0"/>
                <a:cs typeface="Calibri" panose="020F0502020204030204" pitchFamily="34" charset="0"/>
              </a:rPr>
              <a:t>Detección de una ventana completa</a:t>
            </a:r>
          </a:p>
          <a:p>
            <a:pPr marL="742950" lvl="1" indent="-285750" algn="just">
              <a:spcBef>
                <a:spcPts val="1200"/>
              </a:spcBef>
              <a:buFont typeface="Wingdings" panose="05000000000000000000" pitchFamily="2" charset="2"/>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Filtro de cascada y svm</a:t>
            </a:r>
          </a:p>
          <a:p>
            <a:pPr marL="742950" lvl="1" indent="-285750" algn="just">
              <a:spcBef>
                <a:spcPts val="1200"/>
              </a:spcBef>
              <a:buFont typeface="Wingdings" panose="05000000000000000000" pitchFamily="2" charset="2"/>
              <a:buChar char="§"/>
            </a:pPr>
            <a:r>
              <a:rPr lang="en-US" sz="1600" dirty="0">
                <a:latin typeface="Calibri" panose="020F0502020204030204" pitchFamily="34" charset="0"/>
                <a:ea typeface="Times New Roman" panose="02020603050405020304" pitchFamily="18" charset="0"/>
                <a:cs typeface="Calibri" panose="020F0502020204030204" pitchFamily="34" charset="0"/>
              </a:rPr>
              <a:t>Ventana </a:t>
            </a:r>
            <a:r>
              <a:rPr lang="en-US" sz="1600" dirty="0" err="1">
                <a:latin typeface="Calibri" panose="020F0502020204030204" pitchFamily="34" charset="0"/>
                <a:ea typeface="Times New Roman" panose="02020603050405020304" pitchFamily="18" charset="0"/>
                <a:cs typeface="Calibri" panose="020F0502020204030204" pitchFamily="34" charset="0"/>
              </a:rPr>
              <a:t>deslizante</a:t>
            </a:r>
            <a:r>
              <a:rPr lang="en-US" sz="1600" dirty="0">
                <a:latin typeface="Calibri" panose="020F0502020204030204" pitchFamily="34" charset="0"/>
                <a:ea typeface="Times New Roman" panose="02020603050405020304" pitchFamily="18" charset="0"/>
                <a:cs typeface="Calibri" panose="020F0502020204030204" pitchFamily="34" charset="0"/>
              </a:rPr>
              <a:t>: </a:t>
            </a:r>
            <a:r>
              <a:rPr lang="en-US" sz="1600" dirty="0" err="1">
                <a:effectLst/>
                <a:latin typeface="Calibri" panose="020F0502020204030204" pitchFamily="34" charset="0"/>
                <a:ea typeface="Times New Roman" panose="02020603050405020304" pitchFamily="18" charset="0"/>
                <a:cs typeface="Calibri" panose="020F0502020204030204" pitchFamily="34" charset="0"/>
              </a:rPr>
              <a:t>detectMultiScale</a:t>
            </a:r>
            <a:r>
              <a:rPr lang="en-US" sz="1600" dirty="0">
                <a:effectLst/>
                <a:latin typeface="Calibri" panose="020F0502020204030204" pitchFamily="34" charset="0"/>
                <a:ea typeface="Times New Roman" panose="02020603050405020304" pitchFamily="18" charset="0"/>
                <a:cs typeface="Calibri" panose="020F0502020204030204" pitchFamily="34" charset="0"/>
              </a:rPr>
              <a:t>(imagen, </a:t>
            </a:r>
            <a:r>
              <a:rPr lang="en-US" sz="1600" dirty="0" err="1">
                <a:effectLst/>
                <a:latin typeface="Calibri" panose="020F0502020204030204" pitchFamily="34" charset="0"/>
                <a:ea typeface="Times New Roman" panose="02020603050405020304" pitchFamily="18" charset="0"/>
                <a:cs typeface="Calibri" panose="020F0502020204030204" pitchFamily="34" charset="0"/>
              </a:rPr>
              <a:t>detecciones</a:t>
            </a:r>
            <a:r>
              <a:rPr lang="en-US" sz="1600" dirty="0">
                <a:effectLst/>
                <a:latin typeface="Calibri" panose="020F0502020204030204" pitchFamily="34" charset="0"/>
                <a:ea typeface="Times New Roman" panose="02020603050405020304" pitchFamily="18" charset="0"/>
                <a:cs typeface="Calibri" panose="020F0502020204030204" pitchFamily="34" charset="0"/>
              </a:rPr>
              <a:t>, 1.1, 2, 0, Size(40, 40), Size(200, 200))</a:t>
            </a: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marL="742950" lvl="1" indent="-285750" algn="just">
              <a:spcBef>
                <a:spcPts val="1200"/>
              </a:spcBef>
              <a:buFont typeface="Wingdings" panose="05000000000000000000" pitchFamily="2" charset="2"/>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Se cargan los mismos parámetros hog, con svm solo predicción</a:t>
            </a:r>
          </a:p>
          <a:p>
            <a:pPr marL="285750" indent="-285750" algn="just">
              <a:spcBef>
                <a:spcPts val="1200"/>
              </a:spcBef>
              <a:buFont typeface="Arial" panose="020B0604020202020204" pitchFamily="34" charset="0"/>
              <a:buChar char="•"/>
            </a:pPr>
            <a:r>
              <a:rPr lang="es-MX" sz="1600" dirty="0">
                <a:latin typeface="Calibri" panose="020F0502020204030204" pitchFamily="34" charset="0"/>
                <a:ea typeface="Times New Roman" panose="02020603050405020304" pitchFamily="18" charset="0"/>
                <a:cs typeface="Calibri" panose="020F0502020204030204" pitchFamily="34" charset="0"/>
              </a:rPr>
              <a:t>Detección por regiones</a:t>
            </a:r>
          </a:p>
          <a:p>
            <a:pPr marL="742950" lvl="1" indent="-285750" algn="just">
              <a:spcBef>
                <a:spcPts val="1200"/>
              </a:spcBef>
              <a:buFont typeface="Wingdings" panose="05000000000000000000" pitchFamily="2" charset="2"/>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Solo el filtro de cascada</a:t>
            </a:r>
          </a:p>
        </p:txBody>
      </p:sp>
    </p:spTree>
    <p:extLst>
      <p:ext uri="{BB962C8B-B14F-4D97-AF65-F5344CB8AC3E}">
        <p14:creationId xmlns:p14="http://schemas.microsoft.com/office/powerpoint/2010/main" val="3876422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 name="Google Shape;316;p38">
            <a:extLst>
              <a:ext uri="{FF2B5EF4-FFF2-40B4-BE49-F238E27FC236}">
                <a16:creationId xmlns:a16="http://schemas.microsoft.com/office/drawing/2014/main" id="{2534439D-2E6A-D213-B06D-5AF49914996A}"/>
              </a:ext>
            </a:extLst>
          </p:cNvPr>
          <p:cNvSpPr txBox="1">
            <a:spLocks/>
          </p:cNvSpPr>
          <p:nvPr/>
        </p:nvSpPr>
        <p:spPr>
          <a:xfrm>
            <a:off x="-2317959" y="-2833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b="1" dirty="0">
                <a:latin typeface="+mj-lt"/>
              </a:rPr>
              <a:t>Codificación</a:t>
            </a:r>
          </a:p>
        </p:txBody>
      </p:sp>
      <p:sp>
        <p:nvSpPr>
          <p:cNvPr id="9" name="Google Shape;318;p38">
            <a:extLst>
              <a:ext uri="{FF2B5EF4-FFF2-40B4-BE49-F238E27FC236}">
                <a16:creationId xmlns:a16="http://schemas.microsoft.com/office/drawing/2014/main" id="{777058FC-0467-3F12-0C95-979081CEE51C}"/>
              </a:ext>
            </a:extLst>
          </p:cNvPr>
          <p:cNvSpPr txBox="1">
            <a:spLocks/>
          </p:cNvSpPr>
          <p:nvPr/>
        </p:nvSpPr>
        <p:spPr>
          <a:xfrm>
            <a:off x="229047" y="524633"/>
            <a:ext cx="6106438"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latin typeface="Calibri" panose="020F0502020204030204" pitchFamily="34" charset="0"/>
                <a:ea typeface="Times New Roman" panose="02020603050405020304" pitchFamily="18" charset="0"/>
                <a:cs typeface="Calibri" panose="020F0502020204030204" pitchFamily="34" charset="0"/>
              </a:rPr>
              <a:t>Rastreo</a:t>
            </a: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marL="742950" lvl="1" indent="-285750" algn="just">
              <a:spcBef>
                <a:spcPts val="1200"/>
              </a:spcBef>
              <a:buFont typeface="Arial" panose="020B0604020202020204" pitchFamily="34" charset="0"/>
              <a:buChar char="•"/>
            </a:pPr>
            <a:r>
              <a:rPr lang="es-MX" sz="1600" dirty="0">
                <a:latin typeface="Calibri" panose="020F0502020204030204" pitchFamily="34" charset="0"/>
                <a:ea typeface="Times New Roman" panose="02020603050405020304" pitchFamily="18" charset="0"/>
                <a:cs typeface="Calibri" panose="020F0502020204030204" pitchFamily="34" charset="0"/>
              </a:rPr>
              <a:t>Dos funciones</a:t>
            </a:r>
          </a:p>
          <a:p>
            <a:pPr marL="742950" lvl="1" indent="-285750" algn="just">
              <a:spcBef>
                <a:spcPts val="1200"/>
              </a:spcBef>
              <a:buFont typeface="Arial" panose="020B0604020202020204" pitchFamily="34" charset="0"/>
              <a:buChar char="•"/>
            </a:pPr>
            <a:r>
              <a:rPr lang="es-MX" sz="1600" dirty="0">
                <a:latin typeface="Calibri" panose="020F0502020204030204" pitchFamily="34" charset="0"/>
                <a:ea typeface="Times New Roman" panose="02020603050405020304" pitchFamily="18" charset="0"/>
                <a:cs typeface="Calibri" panose="020F0502020204030204" pitchFamily="34" charset="0"/>
              </a:rPr>
              <a:t>Se clona el filtro y se publican sus 10 siguientes posiciones</a:t>
            </a: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latin typeface="+mj-lt"/>
              <a:ea typeface="Times New Roman" panose="02020603050405020304" pitchFamily="18" charset="0"/>
            </a:endParaRPr>
          </a:p>
        </p:txBody>
      </p:sp>
      <p:sp>
        <p:nvSpPr>
          <p:cNvPr id="3" name="Google Shape;318;p38">
            <a:extLst>
              <a:ext uri="{FF2B5EF4-FFF2-40B4-BE49-F238E27FC236}">
                <a16:creationId xmlns:a16="http://schemas.microsoft.com/office/drawing/2014/main" id="{9BBC789D-A355-254F-0184-9FB37B76C2B6}"/>
              </a:ext>
            </a:extLst>
          </p:cNvPr>
          <p:cNvSpPr txBox="1">
            <a:spLocks/>
          </p:cNvSpPr>
          <p:nvPr/>
        </p:nvSpPr>
        <p:spPr>
          <a:xfrm>
            <a:off x="229047" y="1620849"/>
            <a:ext cx="7203718"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latin typeface="Calibri" panose="020F0502020204030204" pitchFamily="34" charset="0"/>
                <a:ea typeface="Times New Roman" panose="02020603050405020304" pitchFamily="18" charset="0"/>
                <a:cs typeface="Calibri" panose="020F0502020204030204" pitchFamily="34" charset="0"/>
              </a:rPr>
              <a:t>Creación filtro:</a:t>
            </a:r>
          </a:p>
          <a:p>
            <a:pPr marL="742950" lvl="1" indent="-285750" algn="just">
              <a:spcBef>
                <a:spcPts val="1200"/>
              </a:spcBef>
              <a:buFont typeface="Wingdings" panose="05000000000000000000" pitchFamily="2" charset="2"/>
              <a:buChar char="§"/>
            </a:pPr>
            <a:r>
              <a:rPr lang="es-MX" sz="1600" dirty="0">
                <a:latin typeface="Calibri" panose="020F0502020204030204" pitchFamily="34" charset="0"/>
                <a:ea typeface="Times New Roman" panose="02020603050405020304" pitchFamily="18" charset="0"/>
                <a:cs typeface="Calibri" panose="020F0502020204030204" pitchFamily="34" charset="0"/>
              </a:rPr>
              <a:t>Matriz de medición</a:t>
            </a:r>
          </a:p>
          <a:p>
            <a:pPr marL="742950" lvl="1" indent="-285750" algn="just">
              <a:spcBef>
                <a:spcPts val="1200"/>
              </a:spcBef>
              <a:buFont typeface="Wingdings" panose="05000000000000000000" pitchFamily="2" charset="2"/>
              <a:buChar char="§"/>
            </a:pPr>
            <a:r>
              <a:rPr lang="es-MX" sz="1600" dirty="0">
                <a:latin typeface="Calibri" panose="020F0502020204030204" pitchFamily="34" charset="0"/>
                <a:ea typeface="Times New Roman" panose="02020603050405020304" pitchFamily="18" charset="0"/>
                <a:cs typeface="Calibri" panose="020F0502020204030204" pitchFamily="34" charset="0"/>
              </a:rPr>
              <a:t>Matriz de transición</a:t>
            </a:r>
          </a:p>
          <a:p>
            <a:pPr marL="742950" lvl="1" indent="-285750" algn="just">
              <a:spcBef>
                <a:spcPts val="1200"/>
              </a:spcBef>
              <a:buFont typeface="Wingdings" panose="05000000000000000000" pitchFamily="2" charset="2"/>
              <a:buChar char="§"/>
            </a:pPr>
            <a:r>
              <a:rPr lang="es-MX" sz="1600" dirty="0">
                <a:latin typeface="Calibri" panose="020F0502020204030204" pitchFamily="34" charset="0"/>
                <a:ea typeface="Times New Roman" panose="02020603050405020304" pitchFamily="18" charset="0"/>
                <a:cs typeface="Calibri" panose="020F0502020204030204" pitchFamily="34" charset="0"/>
              </a:rPr>
              <a:t>Se cargan los estados previo y posterior</a:t>
            </a:r>
          </a:p>
          <a:p>
            <a:pPr marL="742950" lvl="1" indent="-285750" algn="just">
              <a:spcBef>
                <a:spcPts val="1200"/>
              </a:spcBef>
              <a:buFont typeface="Wingdings" panose="05000000000000000000" pitchFamily="2" charset="2"/>
              <a:buChar char="§"/>
            </a:pPr>
            <a:r>
              <a:rPr lang="es-MX" sz="1600" dirty="0">
                <a:latin typeface="Calibri" panose="020F0502020204030204" pitchFamily="34" charset="0"/>
                <a:ea typeface="Times New Roman" panose="02020603050405020304" pitchFamily="18" charset="0"/>
                <a:cs typeface="Calibri" panose="020F0502020204030204" pitchFamily="34" charset="0"/>
              </a:rPr>
              <a:t>Se define la covarianza y el ruido:</a:t>
            </a:r>
          </a:p>
          <a:p>
            <a:pPr marL="1200150" lvl="2" indent="-285750" algn="just">
              <a:spcBef>
                <a:spcPts val="1200"/>
              </a:spcBef>
              <a:buFont typeface="Courier New" panose="02070309020205020404" pitchFamily="49" charset="0"/>
              <a:buChar char="o"/>
            </a:pPr>
            <a:r>
              <a:rPr lang="es-MX" sz="1600" dirty="0" err="1">
                <a:latin typeface="Calibri" panose="020F0502020204030204" pitchFamily="34" charset="0"/>
                <a:ea typeface="Times New Roman" panose="02020603050405020304" pitchFamily="18" charset="0"/>
                <a:cs typeface="Calibri" panose="020F0502020204030204" pitchFamily="34" charset="0"/>
              </a:rPr>
              <a:t>processNoiseCov</a:t>
            </a:r>
            <a:r>
              <a:rPr lang="es-MX" sz="1600" dirty="0">
                <a:latin typeface="Calibri" panose="020F0502020204030204" pitchFamily="34" charset="0"/>
                <a:ea typeface="Times New Roman" panose="02020603050405020304" pitchFamily="18" charset="0"/>
                <a:cs typeface="Calibri" panose="020F0502020204030204" pitchFamily="34" charset="0"/>
              </a:rPr>
              <a:t>: 5*10e^-5</a:t>
            </a:r>
          </a:p>
          <a:p>
            <a:pPr marL="1200150" lvl="2" indent="-285750" algn="just">
              <a:spcBef>
                <a:spcPts val="1200"/>
              </a:spcBef>
              <a:buFont typeface="Courier New" panose="02070309020205020404" pitchFamily="49" charset="0"/>
              <a:buChar char="o"/>
            </a:pPr>
            <a:r>
              <a:rPr lang="es-MX" sz="1600" dirty="0" err="1">
                <a:latin typeface="Calibri" panose="020F0502020204030204" pitchFamily="34" charset="0"/>
                <a:ea typeface="Times New Roman" panose="02020603050405020304" pitchFamily="18" charset="0"/>
                <a:cs typeface="Calibri" panose="020F0502020204030204" pitchFamily="34" charset="0"/>
              </a:rPr>
              <a:t>measurementNoiseCov</a:t>
            </a:r>
            <a:r>
              <a:rPr lang="es-MX" sz="1600" dirty="0">
                <a:latin typeface="Calibri" panose="020F0502020204030204" pitchFamily="34" charset="0"/>
                <a:ea typeface="Times New Roman" panose="02020603050405020304" pitchFamily="18" charset="0"/>
                <a:cs typeface="Calibri" panose="020F0502020204030204" pitchFamily="34" charset="0"/>
              </a:rPr>
              <a:t>: 0.1</a:t>
            </a:r>
          </a:p>
          <a:p>
            <a:pPr marL="1200150" lvl="2" indent="-285750" algn="just">
              <a:spcBef>
                <a:spcPts val="1200"/>
              </a:spcBef>
              <a:buFont typeface="Courier New" panose="02070309020205020404" pitchFamily="49" charset="0"/>
              <a:buChar char="o"/>
            </a:pPr>
            <a:r>
              <a:rPr lang="es-MX" sz="1600" dirty="0" err="1">
                <a:latin typeface="Calibri" panose="020F0502020204030204" pitchFamily="34" charset="0"/>
                <a:ea typeface="Times New Roman" panose="02020603050405020304" pitchFamily="18" charset="0"/>
                <a:cs typeface="Calibri" panose="020F0502020204030204" pitchFamily="34" charset="0"/>
              </a:rPr>
              <a:t>errorCovPost</a:t>
            </a:r>
            <a:r>
              <a:rPr lang="es-MX" sz="1600" dirty="0">
                <a:latin typeface="Calibri" panose="020F0502020204030204" pitchFamily="34" charset="0"/>
                <a:ea typeface="Times New Roman" panose="02020603050405020304" pitchFamily="18" charset="0"/>
                <a:cs typeface="Calibri" panose="020F0502020204030204" pitchFamily="34" charset="0"/>
              </a:rPr>
              <a:t>: 0.1</a:t>
            </a:r>
          </a:p>
          <a:p>
            <a:pPr marL="285750" lvl="0" indent="-285750" algn="just">
              <a:lnSpc>
                <a:spcPct val="100000"/>
              </a:lnSpc>
              <a:spcBef>
                <a:spcPts val="1200"/>
              </a:spcBef>
              <a:buFont typeface="Arial" panose="020B0604020202020204" pitchFamily="34" charset="0"/>
              <a:buChar char="•"/>
            </a:pPr>
            <a:endParaRPr lang="es-MX" sz="1600" dirty="0">
              <a:effectLst/>
              <a:latin typeface="Times New Roman" panose="02020603050405020304" pitchFamily="18" charset="0"/>
              <a:ea typeface="Times New Roman" panose="02020603050405020304" pitchFamily="18"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latin typeface="+mj-lt"/>
              <a:ea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F002F7F-1B04-E981-E1AA-491513AF907A}"/>
                  </a:ext>
                </a:extLst>
              </p:cNvPr>
              <p:cNvSpPr txBox="1"/>
              <p:nvPr/>
            </p:nvSpPr>
            <p:spPr>
              <a:xfrm>
                <a:off x="5386041" y="2587224"/>
                <a:ext cx="3396810" cy="2432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smtClean="0">
                              <a:solidFill>
                                <a:schemeClr val="bg2"/>
                              </a:solidFill>
                              <a:latin typeface="Cambria Math" panose="02040503050406030204" pitchFamily="18" charset="0"/>
                            </a:rPr>
                          </m:ctrlPr>
                        </m:dPr>
                        <m:e>
                          <m:m>
                            <m:mPr>
                              <m:plcHide m:val="on"/>
                              <m:mcs>
                                <m:mc>
                                  <m:mcPr>
                                    <m:count m:val="2"/>
                                    <m:mcJc m:val="center"/>
                                  </m:mcPr>
                                </m:mc>
                              </m:mcs>
                              <m:ctrlPr>
                                <a:rPr lang="es-MX" i="1">
                                  <a:solidFill>
                                    <a:schemeClr val="bg2"/>
                                  </a:solidFill>
                                  <a:latin typeface="Cambria Math" panose="02040503050406030204" pitchFamily="18" charset="0"/>
                                </a:rPr>
                              </m:ctrlPr>
                            </m:mPr>
                            <m:mr>
                              <m:e>
                                <m:m>
                                  <m:mPr>
                                    <m:plcHide m:val="on"/>
                                    <m:mcs>
                                      <m:mc>
                                        <m:mcPr>
                                          <m:count m:val="3"/>
                                          <m:mcJc m:val="center"/>
                                        </m:mcPr>
                                      </m:mc>
                                    </m:mcs>
                                    <m:ctrlPr>
                                      <a:rPr lang="es-MX" i="1">
                                        <a:solidFill>
                                          <a:schemeClr val="bg2"/>
                                        </a:solidFill>
                                        <a:latin typeface="Cambria Math" panose="02040503050406030204" pitchFamily="18" charset="0"/>
                                      </a:rPr>
                                    </m:ctrlPr>
                                  </m:mPr>
                                  <m:mr>
                                    <m:e>
                                      <m:r>
                                        <a:rPr lang="es-MX">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e>
                                      <m:r>
                                        <m:rPr>
                                          <m:sty m:val="p"/>
                                        </m:rPr>
                                        <a:rPr lang="es-MX" b="0" i="0" smtClean="0">
                                          <a:solidFill>
                                            <a:schemeClr val="bg2"/>
                                          </a:solidFill>
                                          <a:latin typeface="Cambria Math" panose="02040503050406030204" pitchFamily="18" charset="0"/>
                                        </a:rPr>
                                        <m:t>dt</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b="0" i="0" smtClean="0">
                                          <a:solidFill>
                                            <a:schemeClr val="bg2"/>
                                          </a:solidFill>
                                          <a:latin typeface="Cambria Math" panose="02040503050406030204" pitchFamily="18" charset="0"/>
                                        </a:rPr>
                                        <m:t>1</m:t>
                                      </m:r>
                                    </m:e>
                                  </m:mr>
                                </m:m>
                              </m:e>
                              <m:e>
                                <m:m>
                                  <m:mPr>
                                    <m:plcHide m:val="on"/>
                                    <m:mcs>
                                      <m:mc>
                                        <m:mcPr>
                                          <m:count m:val="3"/>
                                          <m:mcJc m:val="center"/>
                                        </m:mcPr>
                                      </m:mc>
                                    </m:mcs>
                                    <m:ctrlPr>
                                      <a:rPr lang="es-MX" i="1">
                                        <a:solidFill>
                                          <a:schemeClr val="bg2"/>
                                        </a:solidFill>
                                        <a:latin typeface="Cambria Math" panose="02040503050406030204" pitchFamily="18" charset="0"/>
                                      </a:rPr>
                                    </m:ctrlPr>
                                  </m:mP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m:rPr>
                                          <m:sty m:val="p"/>
                                        </m:rPr>
                                        <a:rPr lang="es-MX" b="0" i="0" smtClean="0">
                                          <a:solidFill>
                                            <a:schemeClr val="bg2"/>
                                          </a:solidFill>
                                          <a:latin typeface="Cambria Math" panose="02040503050406030204" pitchFamily="18" charset="0"/>
                                        </a:rPr>
                                        <m:t>dt</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
                              </m:e>
                            </m:mr>
                            <m:mr>
                              <m:e>
                                <m:m>
                                  <m:mPr>
                                    <m:plcHide m:val="on"/>
                                    <m:mcs>
                                      <m:mc>
                                        <m:mcPr>
                                          <m:count m:val="3"/>
                                          <m:mcJc m:val="center"/>
                                        </m:mcPr>
                                      </m:mc>
                                    </m:mcs>
                                    <m:ctrlPr>
                                      <a:rPr lang="es-MX" i="1">
                                        <a:solidFill>
                                          <a:schemeClr val="bg2"/>
                                        </a:solidFill>
                                        <a:latin typeface="Cambria Math" panose="02040503050406030204" pitchFamily="18" charset="0"/>
                                      </a:rPr>
                                    </m:ctrlPr>
                                  </m:mP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
                              </m:e>
                              <m:e>
                                <m:m>
                                  <m:mPr>
                                    <m:plcHide m:val="on"/>
                                    <m:mcs>
                                      <m:mc>
                                        <m:mcPr>
                                          <m:count m:val="3"/>
                                          <m:mcJc m:val="center"/>
                                        </m:mcPr>
                                      </m:mc>
                                    </m:mcs>
                                    <m:ctrlPr>
                                      <a:rPr lang="es-MX" i="1">
                                        <a:solidFill>
                                          <a:schemeClr val="bg2"/>
                                        </a:solidFill>
                                        <a:latin typeface="Cambria Math" panose="02040503050406030204" pitchFamily="18" charset="0"/>
                                      </a:rPr>
                                    </m:ctrlPr>
                                  </m:mPr>
                                  <m:mr>
                                    <m:e>
                                      <m:r>
                                        <a:rPr lang="es-MX" b="0" i="0" smtClean="0">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mr>
                                </m:m>
                              </m:e>
                            </m:mr>
                          </m:m>
                        </m:e>
                      </m:d>
                    </m:oMath>
                  </m:oMathPara>
                </a14:m>
                <a:endParaRPr lang="es-MX" dirty="0"/>
              </a:p>
              <a:p>
                <a:pPr lvl="1" algn="just">
                  <a:spcBef>
                    <a:spcPts val="1200"/>
                  </a:spcBef>
                  <a:spcAft>
                    <a:spcPts val="600"/>
                  </a:spcAft>
                </a:pPr>
                <a:r>
                  <a:rPr lang="es-MX" sz="1600" dirty="0">
                    <a:solidFill>
                      <a:schemeClr val="bg2"/>
                    </a:solidFill>
                    <a:effectLst/>
                    <a:latin typeface="Times New Roman" panose="02020603050405020304" pitchFamily="18" charset="0"/>
                    <a:ea typeface="Times New Roman" panose="02020603050405020304" pitchFamily="18" charset="0"/>
                  </a:rPr>
                  <a:t>x = x0 + vx0*</a:t>
                </a:r>
                <a:r>
                  <a:rPr lang="es-MX" sz="1600" dirty="0" err="1">
                    <a:solidFill>
                      <a:schemeClr val="bg2"/>
                    </a:solidFill>
                    <a:effectLst/>
                    <a:latin typeface="Times New Roman" panose="02020603050405020304" pitchFamily="18" charset="0"/>
                    <a:ea typeface="Times New Roman" panose="02020603050405020304" pitchFamily="18" charset="0"/>
                  </a:rPr>
                  <a:t>Δt</a:t>
                </a:r>
                <a:endParaRPr lang="es-MX" sz="1600" dirty="0">
                  <a:solidFill>
                    <a:schemeClr val="bg2"/>
                  </a:solidFill>
                  <a:effectLst/>
                  <a:latin typeface="Times New Roman" panose="02020603050405020304" pitchFamily="18" charset="0"/>
                  <a:ea typeface="Times New Roman" panose="02020603050405020304" pitchFamily="18" charset="0"/>
                </a:endParaRPr>
              </a:p>
              <a:p>
                <a:pPr lvl="1" algn="just">
                  <a:spcBef>
                    <a:spcPts val="1200"/>
                  </a:spcBef>
                  <a:spcAft>
                    <a:spcPts val="600"/>
                  </a:spcAft>
                </a:pPr>
                <a:r>
                  <a:rPr lang="es-MX" sz="1600" dirty="0">
                    <a:solidFill>
                      <a:schemeClr val="bg2"/>
                    </a:solidFill>
                    <a:effectLst/>
                    <a:latin typeface="Times New Roman" panose="02020603050405020304" pitchFamily="18" charset="0"/>
                    <a:ea typeface="Times New Roman" panose="02020603050405020304" pitchFamily="18" charset="0"/>
                  </a:rPr>
                  <a:t>y = y0 + vy0</a:t>
                </a:r>
                <a:r>
                  <a:rPr lang="es-MX" sz="1600" u="none" strike="noStrike" dirty="0">
                    <a:solidFill>
                      <a:schemeClr val="bg2"/>
                    </a:solidFill>
                    <a:effectLst/>
                    <a:latin typeface="Times New Roman" panose="02020603050405020304" pitchFamily="18" charset="0"/>
                    <a:ea typeface="Times New Roman" panose="02020603050405020304" pitchFamily="18" charset="0"/>
                  </a:rPr>
                  <a:t>*</a:t>
                </a:r>
                <a:r>
                  <a:rPr lang="es-MX" sz="1600" dirty="0" err="1">
                    <a:solidFill>
                      <a:schemeClr val="bg2"/>
                    </a:solidFill>
                    <a:effectLst/>
                    <a:latin typeface="Times New Roman" panose="02020603050405020304" pitchFamily="18" charset="0"/>
                    <a:ea typeface="Times New Roman" panose="02020603050405020304" pitchFamily="18" charset="0"/>
                  </a:rPr>
                  <a:t>Δt</a:t>
                </a:r>
                <a:endParaRPr lang="es-MX" sz="1600" dirty="0">
                  <a:solidFill>
                    <a:schemeClr val="bg2"/>
                  </a:solidFill>
                  <a:effectLst/>
                  <a:latin typeface="Times New Roman" panose="02020603050405020304" pitchFamily="18" charset="0"/>
                  <a:ea typeface="Times New Roman" panose="02020603050405020304" pitchFamily="18" charset="0"/>
                </a:endParaRPr>
              </a:p>
              <a:p>
                <a:endParaRPr lang="es-MX" dirty="0"/>
              </a:p>
            </p:txBody>
          </p:sp>
        </mc:Choice>
        <mc:Fallback xmlns="">
          <p:sp>
            <p:nvSpPr>
              <p:cNvPr id="7" name="CuadroTexto 6">
                <a:extLst>
                  <a:ext uri="{FF2B5EF4-FFF2-40B4-BE49-F238E27FC236}">
                    <a16:creationId xmlns:a16="http://schemas.microsoft.com/office/drawing/2014/main" id="{CF002F7F-1B04-E981-E1AA-491513AF907A}"/>
                  </a:ext>
                </a:extLst>
              </p:cNvPr>
              <p:cNvSpPr txBox="1">
                <a:spLocks noRot="1" noChangeAspect="1" noMove="1" noResize="1" noEditPoints="1" noAdjustHandles="1" noChangeArrowheads="1" noChangeShapeType="1" noTextEdit="1"/>
              </p:cNvSpPr>
              <p:nvPr/>
            </p:nvSpPr>
            <p:spPr>
              <a:xfrm>
                <a:off x="5386041" y="2587224"/>
                <a:ext cx="3396810" cy="2432397"/>
              </a:xfrm>
              <a:prstGeom prst="rect">
                <a:avLst/>
              </a:prstGeom>
              <a:blipFill>
                <a:blip r:embed="rId3"/>
                <a:stretch>
                  <a:fillRect l="-107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D544E192-91AE-A72D-9AFE-B2F79DF17E16}"/>
                  </a:ext>
                </a:extLst>
              </p:cNvPr>
              <p:cNvSpPr txBox="1"/>
              <p:nvPr/>
            </p:nvSpPr>
            <p:spPr>
              <a:xfrm>
                <a:off x="3998346" y="1577242"/>
                <a:ext cx="6172200" cy="8860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smtClean="0">
                              <a:solidFill>
                                <a:schemeClr val="bg2"/>
                              </a:solidFill>
                              <a:latin typeface="Cambria Math" panose="02040503050406030204" pitchFamily="18" charset="0"/>
                            </a:rPr>
                          </m:ctrlPr>
                        </m:dPr>
                        <m:e>
                          <m:m>
                            <m:mPr>
                              <m:plcHide m:val="on"/>
                              <m:mcs>
                                <m:mc>
                                  <m:mcPr>
                                    <m:count m:val="2"/>
                                    <m:mcJc m:val="center"/>
                                  </m:mcPr>
                                </m:mc>
                              </m:mcs>
                              <m:ctrlPr>
                                <a:rPr lang="es-MX" i="1">
                                  <a:solidFill>
                                    <a:schemeClr val="bg2"/>
                                  </a:solidFill>
                                  <a:latin typeface="Cambria Math" panose="02040503050406030204" pitchFamily="18" charset="0"/>
                                </a:rPr>
                              </m:ctrlPr>
                            </m:mPr>
                            <m:mr>
                              <m:e>
                                <m:m>
                                  <m:mPr>
                                    <m:plcHide m:val="on"/>
                                    <m:mcs>
                                      <m:mc>
                                        <m:mcPr>
                                          <m:count m:val="3"/>
                                          <m:mcJc m:val="center"/>
                                        </m:mcPr>
                                      </m:mc>
                                    </m:mcs>
                                    <m:ctrlPr>
                                      <a:rPr lang="es-MX" i="1">
                                        <a:solidFill>
                                          <a:schemeClr val="bg2"/>
                                        </a:solidFill>
                                        <a:latin typeface="Cambria Math" panose="02040503050406030204" pitchFamily="18" charset="0"/>
                                      </a:rPr>
                                    </m:ctrlPr>
                                  </m:mPr>
                                  <m:mr>
                                    <m:e>
                                      <m:r>
                                        <a:rPr lang="es-MX">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
                              </m:e>
                              <m:e>
                                <m:m>
                                  <m:mPr>
                                    <m:plcHide m:val="on"/>
                                    <m:mcs>
                                      <m:mc>
                                        <m:mcPr>
                                          <m:count m:val="3"/>
                                          <m:mcJc m:val="center"/>
                                        </m:mcPr>
                                      </m:mc>
                                    </m:mcs>
                                    <m:ctrlPr>
                                      <a:rPr lang="es-MX" i="1">
                                        <a:solidFill>
                                          <a:schemeClr val="bg2"/>
                                        </a:solidFill>
                                        <a:latin typeface="Cambria Math" panose="02040503050406030204" pitchFamily="18" charset="0"/>
                                      </a:rPr>
                                    </m:ctrlPr>
                                  </m:mP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mr>
                                </m:m>
                              </m:e>
                            </m:mr>
                            <m:mr>
                              <m:e>
                                <m:m>
                                  <m:mPr>
                                    <m:plcHide m:val="on"/>
                                    <m:mcs>
                                      <m:mc>
                                        <m:mcPr>
                                          <m:count m:val="3"/>
                                          <m:mcJc m:val="center"/>
                                        </m:mcPr>
                                      </m:mc>
                                    </m:mcs>
                                    <m:ctrlPr>
                                      <a:rPr lang="es-MX" i="1">
                                        <a:solidFill>
                                          <a:schemeClr val="bg2"/>
                                        </a:solidFill>
                                        <a:latin typeface="Cambria Math" panose="02040503050406030204" pitchFamily="18" charset="0"/>
                                      </a:rPr>
                                    </m:ctrlPr>
                                  </m:mP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
                              </m:e>
                              <m:e>
                                <m:m>
                                  <m:mPr>
                                    <m:plcHide m:val="on"/>
                                    <m:mcs>
                                      <m:mc>
                                        <m:mcPr>
                                          <m:count m:val="3"/>
                                          <m:mcJc m:val="center"/>
                                        </m:mcPr>
                                      </m:mc>
                                    </m:mcs>
                                    <m:ctrlPr>
                                      <a:rPr lang="es-MX" i="1">
                                        <a:solidFill>
                                          <a:schemeClr val="bg2"/>
                                        </a:solidFill>
                                        <a:latin typeface="Cambria Math" panose="02040503050406030204" pitchFamily="18" charset="0"/>
                                      </a:rPr>
                                    </m:ctrlPr>
                                  </m:mP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mr>
                                </m:m>
                              </m:e>
                            </m:mr>
                          </m:m>
                        </m:e>
                      </m:d>
                    </m:oMath>
                  </m:oMathPara>
                </a14:m>
                <a:endParaRPr lang="es-MX" dirty="0"/>
              </a:p>
            </p:txBody>
          </p:sp>
        </mc:Choice>
        <mc:Fallback xmlns="">
          <p:sp>
            <p:nvSpPr>
              <p:cNvPr id="16" name="CuadroTexto 15">
                <a:extLst>
                  <a:ext uri="{FF2B5EF4-FFF2-40B4-BE49-F238E27FC236}">
                    <a16:creationId xmlns:a16="http://schemas.microsoft.com/office/drawing/2014/main" id="{D544E192-91AE-A72D-9AFE-B2F79DF17E16}"/>
                  </a:ext>
                </a:extLst>
              </p:cNvPr>
              <p:cNvSpPr txBox="1">
                <a:spLocks noRot="1" noChangeAspect="1" noMove="1" noResize="1" noEditPoints="1" noAdjustHandles="1" noChangeArrowheads="1" noChangeShapeType="1" noTextEdit="1"/>
              </p:cNvSpPr>
              <p:nvPr/>
            </p:nvSpPr>
            <p:spPr>
              <a:xfrm>
                <a:off x="3998346" y="1577242"/>
                <a:ext cx="6172200" cy="886012"/>
              </a:xfrm>
              <a:prstGeom prst="rect">
                <a:avLst/>
              </a:prstGeom>
              <a:blipFill>
                <a:blip r:embed="rId4"/>
                <a:stretch>
                  <a:fillRect/>
                </a:stretch>
              </a:blipFill>
            </p:spPr>
            <p:txBody>
              <a:bodyPr/>
              <a:lstStyle/>
              <a:p>
                <a:r>
                  <a:rPr lang="es-MX">
                    <a:noFill/>
                  </a:rPr>
                  <a:t> </a:t>
                </a:r>
              </a:p>
            </p:txBody>
          </p:sp>
        </mc:Fallback>
      </mc:AlternateContent>
      <p:sp>
        <p:nvSpPr>
          <p:cNvPr id="17" name="Google Shape;318;p38">
            <a:extLst>
              <a:ext uri="{FF2B5EF4-FFF2-40B4-BE49-F238E27FC236}">
                <a16:creationId xmlns:a16="http://schemas.microsoft.com/office/drawing/2014/main" id="{69BB0CD3-BDCA-B13F-987B-4853070E7CB8}"/>
              </a:ext>
            </a:extLst>
          </p:cNvPr>
          <p:cNvSpPr txBox="1">
            <a:spLocks/>
          </p:cNvSpPr>
          <p:nvPr/>
        </p:nvSpPr>
        <p:spPr>
          <a:xfrm>
            <a:off x="4193177" y="123879"/>
            <a:ext cx="4950823"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latin typeface="Calibri" panose="020F0502020204030204" pitchFamily="34" charset="0"/>
                <a:ea typeface="Times New Roman" panose="02020603050405020304" pitchFamily="18" charset="0"/>
                <a:cs typeface="Calibri" panose="020F0502020204030204" pitchFamily="34" charset="0"/>
              </a:rPr>
              <a:t>Actualización del filtro</a:t>
            </a: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marL="742950" lvl="1" indent="-285750" algn="just">
              <a:spcBef>
                <a:spcPts val="1200"/>
              </a:spcBef>
              <a:buFont typeface="Wingdings" panose="05000000000000000000" pitchFamily="2" charset="2"/>
              <a:buChar char="§"/>
            </a:pPr>
            <a:r>
              <a:rPr lang="es-MX" sz="1600" dirty="0">
                <a:latin typeface="Calibri" panose="020F0502020204030204" pitchFamily="34" charset="0"/>
                <a:ea typeface="Times New Roman" panose="02020603050405020304" pitchFamily="18" charset="0"/>
                <a:cs typeface="Calibri" panose="020F0502020204030204" pitchFamily="34" charset="0"/>
              </a:rPr>
              <a:t>Se actualiza la matriz de transición con el intervalo de tiempo </a:t>
            </a:r>
            <a:r>
              <a:rPr lang="es-MX" sz="1600" dirty="0" err="1">
                <a:latin typeface="Calibri" panose="020F0502020204030204" pitchFamily="34" charset="0"/>
                <a:ea typeface="Times New Roman" panose="02020603050405020304" pitchFamily="18" charset="0"/>
                <a:cs typeface="Calibri" panose="020F0502020204030204" pitchFamily="34" charset="0"/>
              </a:rPr>
              <a:t>dt</a:t>
            </a: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742950" lvl="1" indent="-285750" algn="just">
              <a:spcBef>
                <a:spcPts val="1200"/>
              </a:spcBef>
              <a:buFont typeface="Arial" panose="020B0604020202020204" pitchFamily="34" charset="0"/>
              <a:buChar char="•"/>
            </a:pPr>
            <a:endParaRPr lang="es-MX" sz="1600" dirty="0">
              <a:effectLst/>
              <a:latin typeface="Times New Roman" panose="02020603050405020304" pitchFamily="18" charset="0"/>
              <a:ea typeface="Times New Roman" panose="02020603050405020304" pitchFamily="18"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latin typeface="+mj-lt"/>
                <a:ea typeface="Times New Roman" panose="02020603050405020304" pitchFamily="18" charset="0"/>
              </a:rPr>
              <a:t>+</a:t>
            </a:r>
          </a:p>
        </p:txBody>
      </p:sp>
    </p:spTree>
    <p:extLst>
      <p:ext uri="{BB962C8B-B14F-4D97-AF65-F5344CB8AC3E}">
        <p14:creationId xmlns:p14="http://schemas.microsoft.com/office/powerpoint/2010/main" val="160963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Google Shape;316;p38">
            <a:extLst>
              <a:ext uri="{FF2B5EF4-FFF2-40B4-BE49-F238E27FC236}">
                <a16:creationId xmlns:a16="http://schemas.microsoft.com/office/drawing/2014/main" id="{B74AD4C6-1531-B647-4D08-056DD0DDEB47}"/>
              </a:ext>
            </a:extLst>
          </p:cNvPr>
          <p:cNvSpPr txBox="1">
            <a:spLocks/>
          </p:cNvSpPr>
          <p:nvPr/>
        </p:nvSpPr>
        <p:spPr>
          <a:xfrm>
            <a:off x="-2288550" y="14951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Resultados</a:t>
            </a:r>
          </a:p>
        </p:txBody>
      </p:sp>
      <p:graphicFrame>
        <p:nvGraphicFramePr>
          <p:cNvPr id="5" name="Tabla 4">
            <a:extLst>
              <a:ext uri="{FF2B5EF4-FFF2-40B4-BE49-F238E27FC236}">
                <a16:creationId xmlns:a16="http://schemas.microsoft.com/office/drawing/2014/main" id="{B9C6B3D1-4849-42AF-9FBE-8E957E711213}"/>
              </a:ext>
            </a:extLst>
          </p:cNvPr>
          <p:cNvGraphicFramePr>
            <a:graphicFrameLocks noGrp="1"/>
          </p:cNvGraphicFramePr>
          <p:nvPr>
            <p:extLst>
              <p:ext uri="{D42A27DB-BD31-4B8C-83A1-F6EECF244321}">
                <p14:modId xmlns:p14="http://schemas.microsoft.com/office/powerpoint/2010/main" val="4107543624"/>
              </p:ext>
            </p:extLst>
          </p:nvPr>
        </p:nvGraphicFramePr>
        <p:xfrm>
          <a:off x="930233" y="889417"/>
          <a:ext cx="6096000" cy="2225040"/>
        </p:xfrm>
        <a:graphic>
          <a:graphicData uri="http://schemas.openxmlformats.org/drawingml/2006/table">
            <a:tbl>
              <a:tblPr firstRow="1" bandRow="1">
                <a:tableStyleId>{5D4F71B8-AE37-4695-AC82-5C018051C1F9}</a:tableStyleId>
              </a:tblPr>
              <a:tblGrid>
                <a:gridCol w="2032000">
                  <a:extLst>
                    <a:ext uri="{9D8B030D-6E8A-4147-A177-3AD203B41FA5}">
                      <a16:colId xmlns:a16="http://schemas.microsoft.com/office/drawing/2014/main" val="1598783161"/>
                    </a:ext>
                  </a:extLst>
                </a:gridCol>
                <a:gridCol w="2032000">
                  <a:extLst>
                    <a:ext uri="{9D8B030D-6E8A-4147-A177-3AD203B41FA5}">
                      <a16:colId xmlns:a16="http://schemas.microsoft.com/office/drawing/2014/main" val="2712832838"/>
                    </a:ext>
                  </a:extLst>
                </a:gridCol>
                <a:gridCol w="2032000">
                  <a:extLst>
                    <a:ext uri="{9D8B030D-6E8A-4147-A177-3AD203B41FA5}">
                      <a16:colId xmlns:a16="http://schemas.microsoft.com/office/drawing/2014/main" val="513888039"/>
                    </a:ext>
                  </a:extLst>
                </a:gridCol>
              </a:tblGrid>
              <a:tr h="370840">
                <a:tc>
                  <a:txBody>
                    <a:bodyPr/>
                    <a:lstStyle/>
                    <a:p>
                      <a:endParaRPr lang="es-MX" sz="16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s-MX" sz="1600" b="0" dirty="0">
                          <a:solidFill>
                            <a:schemeClr val="tx1"/>
                          </a:solidFill>
                          <a:latin typeface="Calibri" panose="020F0502020204030204" pitchFamily="34" charset="0"/>
                          <a:cs typeface="Calibri" panose="020F0502020204030204" pitchFamily="34" charset="0"/>
                        </a:rPr>
                        <a:t>Precisión</a:t>
                      </a:r>
                    </a:p>
                  </a:txBody>
                  <a:tcPr/>
                </a:tc>
                <a:tc>
                  <a:txBody>
                    <a:bodyPr/>
                    <a:lstStyle/>
                    <a:p>
                      <a:pPr algn="ctr"/>
                      <a:r>
                        <a:rPr lang="es-MX" sz="1600" b="0" dirty="0">
                          <a:solidFill>
                            <a:schemeClr val="tx1"/>
                          </a:solidFill>
                          <a:latin typeface="Calibri" panose="020F0502020204030204" pitchFamily="34" charset="0"/>
                          <a:cs typeface="Calibri" panose="020F0502020204030204" pitchFamily="34" charset="0"/>
                        </a:rPr>
                        <a:t>Exactitud</a:t>
                      </a:r>
                    </a:p>
                  </a:txBody>
                  <a:tcPr/>
                </a:tc>
                <a:extLst>
                  <a:ext uri="{0D108BD9-81ED-4DB2-BD59-A6C34878D82A}">
                    <a16:rowId xmlns:a16="http://schemas.microsoft.com/office/drawing/2014/main" val="4155504180"/>
                  </a:ext>
                </a:extLst>
              </a:tr>
              <a:tr h="370840">
                <a:tc>
                  <a:txBody>
                    <a:bodyPr/>
                    <a:lstStyle/>
                    <a:p>
                      <a:r>
                        <a:rPr lang="es-MX" sz="1600" dirty="0">
                          <a:solidFill>
                            <a:schemeClr val="bg2"/>
                          </a:solidFill>
                          <a:latin typeface="Calibri" panose="020F0502020204030204" pitchFamily="34" charset="0"/>
                          <a:cs typeface="Calibri" panose="020F0502020204030204" pitchFamily="34" charset="0"/>
                        </a:rPr>
                        <a:t>Máquina 1 (T)</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99.44%</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95.67%</a:t>
                      </a:r>
                    </a:p>
                  </a:txBody>
                  <a:tcPr/>
                </a:tc>
                <a:extLst>
                  <a:ext uri="{0D108BD9-81ED-4DB2-BD59-A6C34878D82A}">
                    <a16:rowId xmlns:a16="http://schemas.microsoft.com/office/drawing/2014/main" val="1676557546"/>
                  </a:ext>
                </a:extLst>
              </a:tr>
              <a:tr h="370840">
                <a:tc>
                  <a:txBody>
                    <a:bodyPr/>
                    <a:lstStyle/>
                    <a:p>
                      <a:r>
                        <a:rPr lang="es-MX" sz="1600" dirty="0">
                          <a:solidFill>
                            <a:schemeClr val="bg2"/>
                          </a:solidFill>
                          <a:latin typeface="Calibri" panose="020F0502020204030204" pitchFamily="34" charset="0"/>
                          <a:cs typeface="Calibri" panose="020F0502020204030204" pitchFamily="34" charset="0"/>
                        </a:rPr>
                        <a:t>Máquina 2 (L)</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99.65%</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81.89%</a:t>
                      </a:r>
                    </a:p>
                  </a:txBody>
                  <a:tcPr/>
                </a:tc>
                <a:extLst>
                  <a:ext uri="{0D108BD9-81ED-4DB2-BD59-A6C34878D82A}">
                    <a16:rowId xmlns:a16="http://schemas.microsoft.com/office/drawing/2014/main" val="2564538883"/>
                  </a:ext>
                </a:extLst>
              </a:tr>
              <a:tr h="370840">
                <a:tc>
                  <a:txBody>
                    <a:bodyPr/>
                    <a:lstStyle/>
                    <a:p>
                      <a:r>
                        <a:rPr lang="es-MX" sz="1600" dirty="0">
                          <a:solidFill>
                            <a:schemeClr val="bg2"/>
                          </a:solidFill>
                          <a:latin typeface="Calibri" panose="020F0502020204030204" pitchFamily="34" charset="0"/>
                          <a:cs typeface="Calibri" panose="020F0502020204030204" pitchFamily="34" charset="0"/>
                        </a:rPr>
                        <a:t>Ambas máquinas</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99.77%</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99.15%</a:t>
                      </a:r>
                    </a:p>
                  </a:txBody>
                  <a:tcPr/>
                </a:tc>
                <a:extLst>
                  <a:ext uri="{0D108BD9-81ED-4DB2-BD59-A6C34878D82A}">
                    <a16:rowId xmlns:a16="http://schemas.microsoft.com/office/drawing/2014/main" val="2481566953"/>
                  </a:ext>
                </a:extLst>
              </a:tr>
              <a:tr h="370840">
                <a:tc>
                  <a:txBody>
                    <a:bodyPr/>
                    <a:lstStyle/>
                    <a:p>
                      <a:r>
                        <a:rPr lang="es-MX" sz="1600" dirty="0">
                          <a:solidFill>
                            <a:schemeClr val="bg2"/>
                          </a:solidFill>
                          <a:latin typeface="Calibri" panose="020F0502020204030204" pitchFamily="34" charset="0"/>
                          <a:cs typeface="Calibri" panose="020F0502020204030204" pitchFamily="34" charset="0"/>
                        </a:rPr>
                        <a:t>Filtro de cascada</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92.48%</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94.39%</a:t>
                      </a:r>
                    </a:p>
                  </a:txBody>
                  <a:tcPr/>
                </a:tc>
                <a:extLst>
                  <a:ext uri="{0D108BD9-81ED-4DB2-BD59-A6C34878D82A}">
                    <a16:rowId xmlns:a16="http://schemas.microsoft.com/office/drawing/2014/main" val="2903920118"/>
                  </a:ext>
                </a:extLst>
              </a:tr>
              <a:tr h="370840">
                <a:tc>
                  <a:txBody>
                    <a:bodyPr/>
                    <a:lstStyle/>
                    <a:p>
                      <a:r>
                        <a:rPr lang="es-MX" sz="1600" dirty="0">
                          <a:solidFill>
                            <a:schemeClr val="bg2"/>
                          </a:solidFill>
                          <a:latin typeface="Calibri" panose="020F0502020204030204" pitchFamily="34" charset="0"/>
                          <a:cs typeface="Calibri" panose="020F0502020204030204" pitchFamily="34" charset="0"/>
                        </a:rPr>
                        <a:t>Detección completa</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99.95%</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97.73%</a:t>
                      </a:r>
                    </a:p>
                  </a:txBody>
                  <a:tcPr/>
                </a:tc>
                <a:extLst>
                  <a:ext uri="{0D108BD9-81ED-4DB2-BD59-A6C34878D82A}">
                    <a16:rowId xmlns:a16="http://schemas.microsoft.com/office/drawing/2014/main" val="3240114723"/>
                  </a:ext>
                </a:extLst>
              </a:tr>
            </a:tbl>
          </a:graphicData>
        </a:graphic>
      </p:graphicFrame>
      <mc:AlternateContent xmlns:mc="http://schemas.openxmlformats.org/markup-compatibility/2006" xmlns:a14="http://schemas.microsoft.com/office/drawing/2010/main">
        <mc:Choice Requires="a14">
          <p:sp>
            <p:nvSpPr>
              <p:cNvPr id="6" name="Google Shape;318;p38">
                <a:extLst>
                  <a:ext uri="{FF2B5EF4-FFF2-40B4-BE49-F238E27FC236}">
                    <a16:creationId xmlns:a16="http://schemas.microsoft.com/office/drawing/2014/main" id="{C83B1AE1-0614-57D7-E6D9-7C636955A9D4}"/>
                  </a:ext>
                </a:extLst>
              </p:cNvPr>
              <p:cNvSpPr txBox="1">
                <a:spLocks/>
              </p:cNvSpPr>
              <p:nvPr/>
            </p:nvSpPr>
            <p:spPr>
              <a:xfrm>
                <a:off x="464627" y="3281662"/>
                <a:ext cx="4950823"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latin typeface="Calibri" panose="020F0502020204030204" pitchFamily="34" charset="0"/>
                    <a:ea typeface="Times New Roman" panose="02020603050405020304" pitchFamily="18" charset="0"/>
                    <a:cs typeface="Calibri" panose="020F0502020204030204" pitchFamily="34" charset="0"/>
                  </a:rPr>
                  <a:t>Precisión = </a:t>
                </a:r>
                <a14:m>
                  <m:oMath xmlns:m="http://schemas.openxmlformats.org/officeDocument/2006/math">
                    <m:f>
                      <m:fPr>
                        <m:ctrlPr>
                          <a:rPr lang="es-MX" sz="1600" i="1" smtClean="0">
                            <a:latin typeface="Cambria Math" panose="02040503050406030204" pitchFamily="18" charset="0"/>
                            <a:cs typeface="Times New Roman" panose="02020603050405020304" pitchFamily="18" charset="0"/>
                          </a:rPr>
                        </m:ctrlPr>
                      </m:fPr>
                      <m:num>
                        <m:r>
                          <a:rPr lang="es-MX" sz="1600" b="0" i="1" smtClean="0">
                            <a:latin typeface="Cambria Math" panose="02040503050406030204" pitchFamily="18" charset="0"/>
                            <a:cs typeface="Times New Roman" panose="02020603050405020304" pitchFamily="18" charset="0"/>
                          </a:rPr>
                          <m:t>𝑇𝑃</m:t>
                        </m:r>
                      </m:num>
                      <m:den>
                        <m:r>
                          <a:rPr lang="es-MX" sz="1600" b="0" i="1" smtClean="0">
                            <a:latin typeface="Cambria Math" panose="02040503050406030204" pitchFamily="18" charset="0"/>
                            <a:cs typeface="Times New Roman" panose="02020603050405020304" pitchFamily="18" charset="0"/>
                          </a:rPr>
                          <m:t>𝑇𝑃</m:t>
                        </m:r>
                        <m:r>
                          <a:rPr lang="es-MX" sz="1600" b="0" i="1" smtClean="0">
                            <a:latin typeface="Cambria Math" panose="02040503050406030204" pitchFamily="18" charset="0"/>
                            <a:cs typeface="Times New Roman" panose="02020603050405020304" pitchFamily="18" charset="0"/>
                          </a:rPr>
                          <m:t>+</m:t>
                        </m:r>
                        <m:r>
                          <a:rPr lang="es-MX" sz="1600" b="0" i="1" smtClean="0">
                            <a:latin typeface="Cambria Math" panose="02040503050406030204" pitchFamily="18" charset="0"/>
                            <a:cs typeface="Times New Roman" panose="02020603050405020304" pitchFamily="18" charset="0"/>
                          </a:rPr>
                          <m:t>𝐹𝑃</m:t>
                        </m:r>
                      </m:den>
                    </m:f>
                  </m:oMath>
                </a14:m>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285750" lvl="0" indent="-285750" algn="just">
                  <a:lnSpc>
                    <a:spcPct val="100000"/>
                  </a:lnSpc>
                  <a:spcBef>
                    <a:spcPts val="1200"/>
                  </a:spcBef>
                  <a:buFont typeface="Arial" panose="020B0604020202020204" pitchFamily="34" charset="0"/>
                  <a:buChar char="•"/>
                </a:pPr>
                <a:r>
                  <a:rPr lang="es-MX" sz="1600" dirty="0">
                    <a:latin typeface="Calibri" panose="020F0502020204030204" pitchFamily="34" charset="0"/>
                    <a:ea typeface="Times New Roman" panose="02020603050405020304" pitchFamily="18" charset="0"/>
                    <a:cs typeface="Calibri" panose="020F0502020204030204" pitchFamily="34" charset="0"/>
                  </a:rPr>
                  <a:t>Exactitud = </a:t>
                </a:r>
                <a14:m>
                  <m:oMath xmlns:m="http://schemas.openxmlformats.org/officeDocument/2006/math">
                    <m:f>
                      <m:fPr>
                        <m:ctrlPr>
                          <a:rPr lang="es-MX" sz="1600" i="1" smtClean="0">
                            <a:latin typeface="Cambria Math" panose="02040503050406030204" pitchFamily="18" charset="0"/>
                          </a:rPr>
                        </m:ctrlPr>
                      </m:fPr>
                      <m:num>
                        <m:r>
                          <a:rPr lang="es-MX" sz="1600" b="0" i="1" smtClean="0">
                            <a:latin typeface="Cambria Math" panose="02040503050406030204" pitchFamily="18" charset="0"/>
                          </a:rPr>
                          <m:t>𝑇𝑃</m:t>
                        </m:r>
                        <m:r>
                          <a:rPr lang="es-MX" sz="1600" b="0" i="1" smtClean="0">
                            <a:latin typeface="Cambria Math" panose="02040503050406030204" pitchFamily="18" charset="0"/>
                          </a:rPr>
                          <m:t>+</m:t>
                        </m:r>
                        <m:r>
                          <a:rPr lang="es-MX" sz="1600" b="0" i="1" smtClean="0">
                            <a:latin typeface="Cambria Math" panose="02040503050406030204" pitchFamily="18" charset="0"/>
                          </a:rPr>
                          <m:t>𝑇𝑁</m:t>
                        </m:r>
                      </m:num>
                      <m:den>
                        <m:r>
                          <a:rPr lang="es-MX" sz="1600" b="0" i="1" smtClean="0">
                            <a:latin typeface="Cambria Math" panose="02040503050406030204" pitchFamily="18" charset="0"/>
                          </a:rPr>
                          <m:t>𝑇𝑃</m:t>
                        </m:r>
                        <m:r>
                          <a:rPr lang="es-MX" sz="1600" b="0" i="1" smtClean="0">
                            <a:latin typeface="Cambria Math" panose="02040503050406030204" pitchFamily="18" charset="0"/>
                          </a:rPr>
                          <m:t>+</m:t>
                        </m:r>
                        <m:r>
                          <a:rPr lang="es-MX" sz="1600" b="0" i="1" smtClean="0">
                            <a:latin typeface="Cambria Math" panose="02040503050406030204" pitchFamily="18" charset="0"/>
                          </a:rPr>
                          <m:t>𝐹𝑁</m:t>
                        </m:r>
                        <m:r>
                          <a:rPr lang="es-MX" sz="1600" b="0" i="1" smtClean="0">
                            <a:latin typeface="Cambria Math" panose="02040503050406030204" pitchFamily="18" charset="0"/>
                          </a:rPr>
                          <m:t>+</m:t>
                        </m:r>
                        <m:r>
                          <a:rPr lang="es-MX" sz="1600" b="0" i="1" smtClean="0">
                            <a:latin typeface="Cambria Math" panose="02040503050406030204" pitchFamily="18" charset="0"/>
                          </a:rPr>
                          <m:t>𝑇𝑁</m:t>
                        </m:r>
                        <m:r>
                          <a:rPr lang="es-MX" sz="1600" b="0" i="1" smtClean="0">
                            <a:latin typeface="Cambria Math" panose="02040503050406030204" pitchFamily="18" charset="0"/>
                          </a:rPr>
                          <m:t>+</m:t>
                        </m:r>
                        <m:r>
                          <a:rPr lang="es-MX" sz="1600" b="0" i="1" smtClean="0">
                            <a:latin typeface="Cambria Math" panose="02040503050406030204" pitchFamily="18" charset="0"/>
                          </a:rPr>
                          <m:t>𝐹𝑃</m:t>
                        </m:r>
                      </m:den>
                    </m:f>
                  </m:oMath>
                </a14:m>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6" name="Google Shape;318;p38">
                <a:extLst>
                  <a:ext uri="{FF2B5EF4-FFF2-40B4-BE49-F238E27FC236}">
                    <a16:creationId xmlns:a16="http://schemas.microsoft.com/office/drawing/2014/main" id="{C83B1AE1-0614-57D7-E6D9-7C636955A9D4}"/>
                  </a:ext>
                </a:extLst>
              </p:cNvPr>
              <p:cNvSpPr txBox="1">
                <a:spLocks noRot="1" noChangeAspect="1" noMove="1" noResize="1" noEditPoints="1" noAdjustHandles="1" noChangeArrowheads="1" noChangeShapeType="1" noTextEdit="1"/>
              </p:cNvSpPr>
              <p:nvPr/>
            </p:nvSpPr>
            <p:spPr>
              <a:xfrm>
                <a:off x="464627" y="3281662"/>
                <a:ext cx="4950823" cy="530400"/>
              </a:xfrm>
              <a:prstGeom prst="rect">
                <a:avLst/>
              </a:prstGeom>
              <a:blipFill>
                <a:blip r:embed="rId7"/>
                <a:stretch>
                  <a:fillRect l="-2463" b="-142529"/>
                </a:stretch>
              </a:blipFill>
              <a:ln>
                <a:noFill/>
              </a:ln>
            </p:spPr>
            <p:txBody>
              <a:bodyPr/>
              <a:lstStyle/>
              <a:p>
                <a:r>
                  <a:rPr lang="es-MX">
                    <a:noFill/>
                  </a:rPr>
                  <a:t> </a:t>
                </a:r>
              </a:p>
            </p:txBody>
          </p:sp>
        </mc:Fallback>
      </mc:AlternateContent>
    </p:spTree>
    <p:extLst>
      <p:ext uri="{BB962C8B-B14F-4D97-AF65-F5344CB8AC3E}">
        <p14:creationId xmlns:p14="http://schemas.microsoft.com/office/powerpoint/2010/main" val="185109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Google Shape;316;p38">
            <a:extLst>
              <a:ext uri="{FF2B5EF4-FFF2-40B4-BE49-F238E27FC236}">
                <a16:creationId xmlns:a16="http://schemas.microsoft.com/office/drawing/2014/main" id="{B74AD4C6-1531-B647-4D08-056DD0DDEB47}"/>
              </a:ext>
            </a:extLst>
          </p:cNvPr>
          <p:cNvSpPr txBox="1">
            <a:spLocks/>
          </p:cNvSpPr>
          <p:nvPr/>
        </p:nvSpPr>
        <p:spPr>
          <a:xfrm>
            <a:off x="-2288550" y="14951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Resultados</a:t>
            </a:r>
          </a:p>
        </p:txBody>
      </p:sp>
      <p:pic>
        <p:nvPicPr>
          <p:cNvPr id="34" name="Imagen 33" descr="Imagen en blanco y negro de un carro&#10;&#10;Descripción generada automáticamente">
            <a:extLst>
              <a:ext uri="{FF2B5EF4-FFF2-40B4-BE49-F238E27FC236}">
                <a16:creationId xmlns:a16="http://schemas.microsoft.com/office/drawing/2014/main" id="{B2845CD9-D87B-6B8A-E6D6-639A5109E9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7157" y="918777"/>
            <a:ext cx="1414145" cy="1414145"/>
          </a:xfrm>
          <a:prstGeom prst="rect">
            <a:avLst/>
          </a:prstGeom>
          <a:noFill/>
          <a:ln>
            <a:noFill/>
          </a:ln>
        </p:spPr>
      </p:pic>
      <p:pic>
        <p:nvPicPr>
          <p:cNvPr id="35" name="Imagen 34" descr="Imagen en blanco y negro de un carro&#10;&#10;Descripción generada automáticamente">
            <a:extLst>
              <a:ext uri="{FF2B5EF4-FFF2-40B4-BE49-F238E27FC236}">
                <a16:creationId xmlns:a16="http://schemas.microsoft.com/office/drawing/2014/main" id="{1C3B73DA-8FA7-CF7F-6A8B-E167A88612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92557" y="2810579"/>
            <a:ext cx="1388745" cy="1388745"/>
          </a:xfrm>
          <a:prstGeom prst="rect">
            <a:avLst/>
          </a:prstGeom>
          <a:noFill/>
          <a:ln>
            <a:noFill/>
          </a:ln>
        </p:spPr>
      </p:pic>
      <p:graphicFrame>
        <p:nvGraphicFramePr>
          <p:cNvPr id="36" name="Tabla 35">
            <a:extLst>
              <a:ext uri="{FF2B5EF4-FFF2-40B4-BE49-F238E27FC236}">
                <a16:creationId xmlns:a16="http://schemas.microsoft.com/office/drawing/2014/main" id="{1CC34E69-F628-C4C4-518E-CB04C9B0C2AD}"/>
              </a:ext>
            </a:extLst>
          </p:cNvPr>
          <p:cNvGraphicFramePr>
            <a:graphicFrameLocks noGrp="1"/>
          </p:cNvGraphicFramePr>
          <p:nvPr>
            <p:extLst>
              <p:ext uri="{D42A27DB-BD31-4B8C-83A1-F6EECF244321}">
                <p14:modId xmlns:p14="http://schemas.microsoft.com/office/powerpoint/2010/main" val="2895776021"/>
              </p:ext>
            </p:extLst>
          </p:nvPr>
        </p:nvGraphicFramePr>
        <p:xfrm>
          <a:off x="969856" y="1045159"/>
          <a:ext cx="6096000" cy="1899920"/>
        </p:xfrm>
        <a:graphic>
          <a:graphicData uri="http://schemas.openxmlformats.org/drawingml/2006/table">
            <a:tbl>
              <a:tblPr firstRow="1" bandRow="1">
                <a:tableStyleId>{5D4F71B8-AE37-4695-AC82-5C018051C1F9}</a:tableStyleId>
              </a:tblPr>
              <a:tblGrid>
                <a:gridCol w="1219200">
                  <a:extLst>
                    <a:ext uri="{9D8B030D-6E8A-4147-A177-3AD203B41FA5}">
                      <a16:colId xmlns:a16="http://schemas.microsoft.com/office/drawing/2014/main" val="2818444148"/>
                    </a:ext>
                  </a:extLst>
                </a:gridCol>
                <a:gridCol w="1219200">
                  <a:extLst>
                    <a:ext uri="{9D8B030D-6E8A-4147-A177-3AD203B41FA5}">
                      <a16:colId xmlns:a16="http://schemas.microsoft.com/office/drawing/2014/main" val="421074509"/>
                    </a:ext>
                  </a:extLst>
                </a:gridCol>
                <a:gridCol w="1219200">
                  <a:extLst>
                    <a:ext uri="{9D8B030D-6E8A-4147-A177-3AD203B41FA5}">
                      <a16:colId xmlns:a16="http://schemas.microsoft.com/office/drawing/2014/main" val="4197296155"/>
                    </a:ext>
                  </a:extLst>
                </a:gridCol>
                <a:gridCol w="1219200">
                  <a:extLst>
                    <a:ext uri="{9D8B030D-6E8A-4147-A177-3AD203B41FA5}">
                      <a16:colId xmlns:a16="http://schemas.microsoft.com/office/drawing/2014/main" val="739431146"/>
                    </a:ext>
                  </a:extLst>
                </a:gridCol>
                <a:gridCol w="1219200">
                  <a:extLst>
                    <a:ext uri="{9D8B030D-6E8A-4147-A177-3AD203B41FA5}">
                      <a16:colId xmlns:a16="http://schemas.microsoft.com/office/drawing/2014/main" val="1502258472"/>
                    </a:ext>
                  </a:extLst>
                </a:gridCol>
              </a:tblGrid>
              <a:tr h="370840">
                <a:tc>
                  <a:txBody>
                    <a:bodyPr/>
                    <a:lstStyle/>
                    <a:p>
                      <a:endParaRPr lang="es-MX" sz="1600" b="0"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s-MX" sz="1600" b="0" dirty="0">
                          <a:solidFill>
                            <a:schemeClr val="tx1"/>
                          </a:solidFill>
                          <a:latin typeface="Calibri" panose="020F0502020204030204" pitchFamily="34" charset="0"/>
                          <a:cs typeface="Calibri" panose="020F0502020204030204" pitchFamily="34" charset="0"/>
                        </a:rPr>
                        <a:t>TN</a:t>
                      </a:r>
                    </a:p>
                  </a:txBody>
                  <a:tcPr/>
                </a:tc>
                <a:tc>
                  <a:txBody>
                    <a:bodyPr/>
                    <a:lstStyle/>
                    <a:p>
                      <a:pPr algn="ctr"/>
                      <a:r>
                        <a:rPr lang="es-MX" sz="1600" b="0" dirty="0">
                          <a:solidFill>
                            <a:schemeClr val="tx1"/>
                          </a:solidFill>
                          <a:latin typeface="Calibri" panose="020F0502020204030204" pitchFamily="34" charset="0"/>
                          <a:cs typeface="Calibri" panose="020F0502020204030204" pitchFamily="34" charset="0"/>
                        </a:rPr>
                        <a:t>FN</a:t>
                      </a:r>
                    </a:p>
                  </a:txBody>
                  <a:tcPr/>
                </a:tc>
                <a:tc>
                  <a:txBody>
                    <a:bodyPr/>
                    <a:lstStyle/>
                    <a:p>
                      <a:pPr algn="ctr"/>
                      <a:r>
                        <a:rPr lang="es-MX" sz="1600" b="0" dirty="0">
                          <a:solidFill>
                            <a:schemeClr val="tx1"/>
                          </a:solidFill>
                          <a:latin typeface="Calibri" panose="020F0502020204030204" pitchFamily="34" charset="0"/>
                          <a:cs typeface="Calibri" panose="020F0502020204030204" pitchFamily="34" charset="0"/>
                        </a:rPr>
                        <a:t>FP</a:t>
                      </a:r>
                    </a:p>
                  </a:txBody>
                  <a:tcPr/>
                </a:tc>
                <a:tc>
                  <a:txBody>
                    <a:bodyPr/>
                    <a:lstStyle/>
                    <a:p>
                      <a:pPr algn="ctr"/>
                      <a:r>
                        <a:rPr lang="es-MX" sz="1600" b="0" dirty="0">
                          <a:solidFill>
                            <a:schemeClr val="tx1"/>
                          </a:solidFill>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078832786"/>
                  </a:ext>
                </a:extLst>
              </a:tr>
              <a:tr h="370840">
                <a:tc>
                  <a:txBody>
                    <a:bodyPr/>
                    <a:lstStyle/>
                    <a:p>
                      <a:r>
                        <a:rPr lang="es-MX" sz="1600" dirty="0">
                          <a:solidFill>
                            <a:schemeClr val="bg2"/>
                          </a:solidFill>
                          <a:latin typeface="Calibri" panose="020F0502020204030204" pitchFamily="34" charset="0"/>
                          <a:cs typeface="Calibri" panose="020F0502020204030204" pitchFamily="34" charset="0"/>
                        </a:rPr>
                        <a:t>Ambas SVM</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99.775</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1.46</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600" dirty="0">
                          <a:solidFill>
                            <a:schemeClr val="bg2"/>
                          </a:solidFill>
                          <a:latin typeface="Calibri" panose="020F0502020204030204" pitchFamily="34" charset="0"/>
                          <a:cs typeface="Calibri" panose="020F0502020204030204" pitchFamily="34" charset="0"/>
                        </a:rPr>
                        <a:t>0.225</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98.54</a:t>
                      </a:r>
                    </a:p>
                  </a:txBody>
                  <a:tcPr/>
                </a:tc>
                <a:extLst>
                  <a:ext uri="{0D108BD9-81ED-4DB2-BD59-A6C34878D82A}">
                    <a16:rowId xmlns:a16="http://schemas.microsoft.com/office/drawing/2014/main" val="4210390282"/>
                  </a:ext>
                </a:extLst>
              </a:tr>
              <a:tr h="370840">
                <a:tc>
                  <a:txBody>
                    <a:bodyPr/>
                    <a:lstStyle/>
                    <a:p>
                      <a:r>
                        <a:rPr lang="es-MX" sz="1600" dirty="0">
                          <a:solidFill>
                            <a:schemeClr val="bg2"/>
                          </a:solidFill>
                          <a:latin typeface="Calibri" panose="020F0502020204030204" pitchFamily="34" charset="0"/>
                          <a:cs typeface="Calibri" panose="020F0502020204030204" pitchFamily="34" charset="0"/>
                        </a:rPr>
                        <a:t>Filtro de cascada</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92.14</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3.357</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7.857</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96.643</a:t>
                      </a:r>
                    </a:p>
                  </a:txBody>
                  <a:tcPr/>
                </a:tc>
                <a:extLst>
                  <a:ext uri="{0D108BD9-81ED-4DB2-BD59-A6C34878D82A}">
                    <a16:rowId xmlns:a16="http://schemas.microsoft.com/office/drawing/2014/main" val="3804614775"/>
                  </a:ext>
                </a:extLst>
              </a:tr>
              <a:tr h="370840">
                <a:tc>
                  <a:txBody>
                    <a:bodyPr/>
                    <a:lstStyle/>
                    <a:p>
                      <a:r>
                        <a:rPr lang="es-MX" sz="1600" dirty="0">
                          <a:solidFill>
                            <a:schemeClr val="bg2"/>
                          </a:solidFill>
                          <a:latin typeface="Calibri" panose="020F0502020204030204" pitchFamily="34" charset="0"/>
                          <a:cs typeface="Calibri" panose="020F0502020204030204" pitchFamily="34" charset="0"/>
                        </a:rPr>
                        <a:t>Detección completa</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99.95</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4.481</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0.047</a:t>
                      </a:r>
                    </a:p>
                  </a:txBody>
                  <a:tcPr/>
                </a:tc>
                <a:tc>
                  <a:txBody>
                    <a:bodyPr/>
                    <a:lstStyle/>
                    <a:p>
                      <a:pPr algn="ctr"/>
                      <a:r>
                        <a:rPr lang="es-MX" sz="1600" dirty="0">
                          <a:solidFill>
                            <a:schemeClr val="bg2"/>
                          </a:solidFill>
                          <a:latin typeface="Calibri" panose="020F0502020204030204" pitchFamily="34" charset="0"/>
                          <a:cs typeface="Calibri" panose="020F0502020204030204" pitchFamily="34" charset="0"/>
                        </a:rPr>
                        <a:t>95.519</a:t>
                      </a:r>
                    </a:p>
                  </a:txBody>
                  <a:tcPr/>
                </a:tc>
                <a:extLst>
                  <a:ext uri="{0D108BD9-81ED-4DB2-BD59-A6C34878D82A}">
                    <a16:rowId xmlns:a16="http://schemas.microsoft.com/office/drawing/2014/main" val="335136887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Google Shape;316;p38">
            <a:extLst>
              <a:ext uri="{FF2B5EF4-FFF2-40B4-BE49-F238E27FC236}">
                <a16:creationId xmlns:a16="http://schemas.microsoft.com/office/drawing/2014/main" id="{B74AD4C6-1531-B647-4D08-056DD0DDEB47}"/>
              </a:ext>
            </a:extLst>
          </p:cNvPr>
          <p:cNvSpPr txBox="1">
            <a:spLocks/>
          </p:cNvSpPr>
          <p:nvPr/>
        </p:nvSpPr>
        <p:spPr>
          <a:xfrm>
            <a:off x="-1564284" y="13944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Resultados</a:t>
            </a:r>
          </a:p>
        </p:txBody>
      </p:sp>
      <p:grpSp>
        <p:nvGrpSpPr>
          <p:cNvPr id="3" name="Grupo 2">
            <a:extLst>
              <a:ext uri="{FF2B5EF4-FFF2-40B4-BE49-F238E27FC236}">
                <a16:creationId xmlns:a16="http://schemas.microsoft.com/office/drawing/2014/main" id="{5701023C-686A-FD0A-B72D-25AF58B70312}"/>
              </a:ext>
            </a:extLst>
          </p:cNvPr>
          <p:cNvGrpSpPr/>
          <p:nvPr/>
        </p:nvGrpSpPr>
        <p:grpSpPr>
          <a:xfrm>
            <a:off x="517639" y="1251305"/>
            <a:ext cx="3395193" cy="1570090"/>
            <a:chOff x="0" y="0"/>
            <a:chExt cx="5307965" cy="2628900"/>
          </a:xfrm>
        </p:grpSpPr>
        <p:pic>
          <p:nvPicPr>
            <p:cNvPr id="4" name="Imagen 3" descr="Imagen en blanco y negro de una carretera&#10;&#10;Descripción generada automáticamente">
              <a:extLst>
                <a:ext uri="{FF2B5EF4-FFF2-40B4-BE49-F238E27FC236}">
                  <a16:creationId xmlns:a16="http://schemas.microsoft.com/office/drawing/2014/main" id="{D8940218-EA07-EC97-8C6A-3B63FEE50D49}"/>
                </a:ext>
              </a:extLst>
            </p:cNvPr>
            <p:cNvPicPr>
              <a:picLocks noChangeAspect="1"/>
            </p:cNvPicPr>
            <p:nvPr/>
          </p:nvPicPr>
          <p:blipFill rotWithShape="1">
            <a:blip r:embed="rId3">
              <a:extLst>
                <a:ext uri="{28A0092B-C50C-407E-A947-70E740481C1C}">
                  <a14:useLocalDpi xmlns:a14="http://schemas.microsoft.com/office/drawing/2010/main" val="0"/>
                </a:ext>
              </a:extLst>
            </a:blip>
            <a:srcRect l="59070" t="26888"/>
            <a:stretch/>
          </p:blipFill>
          <p:spPr bwMode="auto">
            <a:xfrm>
              <a:off x="2962275" y="9525"/>
              <a:ext cx="2345690" cy="2619375"/>
            </a:xfrm>
            <a:prstGeom prst="rect">
              <a:avLst/>
            </a:prstGeom>
            <a:noFill/>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9ED07517-4CA4-9A81-5C78-318A53ED282C}"/>
                </a:ext>
              </a:extLst>
            </p:cNvPr>
            <p:cNvPicPr>
              <a:picLocks noChangeAspect="1"/>
            </p:cNvPicPr>
            <p:nvPr/>
          </p:nvPicPr>
          <p:blipFill rotWithShape="1">
            <a:blip r:embed="rId4">
              <a:extLst>
                <a:ext uri="{28A0092B-C50C-407E-A947-70E740481C1C}">
                  <a14:useLocalDpi xmlns:a14="http://schemas.microsoft.com/office/drawing/2010/main" val="0"/>
                </a:ext>
              </a:extLst>
            </a:blip>
            <a:srcRect l="51771" t="21455" b="3857"/>
            <a:stretch/>
          </p:blipFill>
          <p:spPr bwMode="auto">
            <a:xfrm>
              <a:off x="0" y="0"/>
              <a:ext cx="2706370" cy="2619375"/>
            </a:xfrm>
            <a:prstGeom prst="rect">
              <a:avLst/>
            </a:prstGeom>
            <a:noFill/>
            <a:ln>
              <a:noFill/>
            </a:ln>
            <a:extLst>
              <a:ext uri="{53640926-AAD7-44D8-BBD7-CCE9431645EC}">
                <a14:shadowObscured xmlns:a14="http://schemas.microsoft.com/office/drawing/2010/main"/>
              </a:ext>
            </a:extLst>
          </p:spPr>
        </p:pic>
      </p:grpSp>
      <p:sp>
        <p:nvSpPr>
          <p:cNvPr id="6" name="Google Shape;357;p42">
            <a:extLst>
              <a:ext uri="{FF2B5EF4-FFF2-40B4-BE49-F238E27FC236}">
                <a16:creationId xmlns:a16="http://schemas.microsoft.com/office/drawing/2014/main" id="{17A2A4CE-AE95-1D11-62EE-511467DF70F2}"/>
              </a:ext>
            </a:extLst>
          </p:cNvPr>
          <p:cNvSpPr txBox="1">
            <a:spLocks noGrp="1"/>
          </p:cNvSpPr>
          <p:nvPr>
            <p:ph type="subTitle" idx="1"/>
          </p:nvPr>
        </p:nvSpPr>
        <p:spPr>
          <a:xfrm>
            <a:off x="233726" y="819964"/>
            <a:ext cx="4068300" cy="1116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600" dirty="0">
                <a:latin typeface="Calibri" panose="020F0502020204030204" pitchFamily="34" charset="0"/>
                <a:cs typeface="Calibri" panose="020F0502020204030204" pitchFamily="34" charset="0"/>
              </a:rPr>
              <a:t>Candidatos arrojados por el filtro de cascada</a:t>
            </a:r>
            <a:endParaRPr sz="1600" dirty="0">
              <a:latin typeface="Calibri" panose="020F0502020204030204" pitchFamily="34" charset="0"/>
              <a:cs typeface="Calibri" panose="020F0502020204030204" pitchFamily="34" charset="0"/>
            </a:endParaRPr>
          </a:p>
        </p:txBody>
      </p:sp>
      <p:grpSp>
        <p:nvGrpSpPr>
          <p:cNvPr id="11" name="Grupo 10">
            <a:extLst>
              <a:ext uri="{FF2B5EF4-FFF2-40B4-BE49-F238E27FC236}">
                <a16:creationId xmlns:a16="http://schemas.microsoft.com/office/drawing/2014/main" id="{B23090A5-6ECE-4E55-BEAE-98B3ADBB075F}"/>
              </a:ext>
            </a:extLst>
          </p:cNvPr>
          <p:cNvGrpSpPr/>
          <p:nvPr/>
        </p:nvGrpSpPr>
        <p:grpSpPr>
          <a:xfrm>
            <a:off x="4589191" y="271065"/>
            <a:ext cx="4638676" cy="1366520"/>
            <a:chOff x="0" y="0"/>
            <a:chExt cx="5544820" cy="2065655"/>
          </a:xfrm>
        </p:grpSpPr>
        <p:pic>
          <p:nvPicPr>
            <p:cNvPr id="12" name="Imagen 11" descr="Imagen en blanco y negro de una carretera&#10;&#10;Descripción generada automáticamente">
              <a:extLst>
                <a:ext uri="{FF2B5EF4-FFF2-40B4-BE49-F238E27FC236}">
                  <a16:creationId xmlns:a16="http://schemas.microsoft.com/office/drawing/2014/main" id="{6988E1F6-9320-D31A-2DDE-74B8FABFDCE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525"/>
              <a:ext cx="2733675" cy="2049780"/>
            </a:xfrm>
            <a:prstGeom prst="rect">
              <a:avLst/>
            </a:prstGeom>
            <a:noFill/>
            <a:ln>
              <a:noFill/>
            </a:ln>
          </p:spPr>
        </p:pic>
        <p:pic>
          <p:nvPicPr>
            <p:cNvPr id="13" name="Imagen 12" descr="Imagen en blanco y negro de una carretera&#10;&#10;Descripción generada automáticamente">
              <a:extLst>
                <a:ext uri="{FF2B5EF4-FFF2-40B4-BE49-F238E27FC236}">
                  <a16:creationId xmlns:a16="http://schemas.microsoft.com/office/drawing/2014/main" id="{72291C29-8C97-FE77-6E03-14F72770A9D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0825" y="0"/>
              <a:ext cx="2753995" cy="2065655"/>
            </a:xfrm>
            <a:prstGeom prst="rect">
              <a:avLst/>
            </a:prstGeom>
            <a:noFill/>
            <a:ln>
              <a:noFill/>
            </a:ln>
          </p:spPr>
        </p:pic>
      </p:grpSp>
      <p:grpSp>
        <p:nvGrpSpPr>
          <p:cNvPr id="14" name="Grupo 13">
            <a:extLst>
              <a:ext uri="{FF2B5EF4-FFF2-40B4-BE49-F238E27FC236}">
                <a16:creationId xmlns:a16="http://schemas.microsoft.com/office/drawing/2014/main" id="{EA0FCB2D-7040-8D28-D859-DAFF441E94E0}"/>
              </a:ext>
            </a:extLst>
          </p:cNvPr>
          <p:cNvGrpSpPr/>
          <p:nvPr/>
        </p:nvGrpSpPr>
        <p:grpSpPr>
          <a:xfrm>
            <a:off x="4961333" y="1686854"/>
            <a:ext cx="3786506" cy="2251075"/>
            <a:chOff x="0" y="0"/>
            <a:chExt cx="4525645" cy="3238500"/>
          </a:xfrm>
        </p:grpSpPr>
        <p:pic>
          <p:nvPicPr>
            <p:cNvPr id="15" name="Imagen 14" descr="Imagen de la pantalla de un celular&#10;&#10;Descripción generada automáticamente con confianza media">
              <a:extLst>
                <a:ext uri="{FF2B5EF4-FFF2-40B4-BE49-F238E27FC236}">
                  <a16:creationId xmlns:a16="http://schemas.microsoft.com/office/drawing/2014/main" id="{347FB144-02A8-4054-D514-B3B5645CB8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19050"/>
              <a:ext cx="2163445" cy="3209925"/>
            </a:xfrm>
            <a:prstGeom prst="rect">
              <a:avLst/>
            </a:prstGeom>
            <a:noFill/>
            <a:ln>
              <a:noFill/>
            </a:ln>
          </p:spPr>
        </p:pic>
        <p:pic>
          <p:nvPicPr>
            <p:cNvPr id="16" name="Imagen 15" descr="Imagen que contiene Diagrama&#10;&#10;Descripción generada automáticamente">
              <a:extLst>
                <a:ext uri="{FF2B5EF4-FFF2-40B4-BE49-F238E27FC236}">
                  <a16:creationId xmlns:a16="http://schemas.microsoft.com/office/drawing/2014/main" id="{1482DBFD-3C7E-AA64-C5EF-25A8AC6851B9}"/>
                </a:ext>
              </a:extLst>
            </p:cNvPr>
            <p:cNvPicPr>
              <a:picLocks noChangeAspect="1"/>
            </p:cNvPicPr>
            <p:nvPr/>
          </p:nvPicPr>
          <p:blipFill rotWithShape="1">
            <a:blip r:embed="rId8">
              <a:extLst>
                <a:ext uri="{28A0092B-C50C-407E-A947-70E740481C1C}">
                  <a14:useLocalDpi xmlns:a14="http://schemas.microsoft.com/office/drawing/2010/main" val="0"/>
                </a:ext>
              </a:extLst>
            </a:blip>
            <a:srcRect l="3921" t="3353" r="5893" b="1639"/>
            <a:stretch/>
          </p:blipFill>
          <p:spPr bwMode="auto">
            <a:xfrm>
              <a:off x="0" y="0"/>
              <a:ext cx="2190750" cy="3238500"/>
            </a:xfrm>
            <a:prstGeom prst="rect">
              <a:avLst/>
            </a:prstGeom>
            <a:noFill/>
            <a:ln>
              <a:noFill/>
            </a:ln>
            <a:extLst>
              <a:ext uri="{53640926-AAD7-44D8-BBD7-CCE9431645EC}">
                <a14:shadowObscured xmlns:a14="http://schemas.microsoft.com/office/drawing/2010/main"/>
              </a:ext>
            </a:extLst>
          </p:spPr>
        </p:pic>
      </p:grpSp>
      <p:pic>
        <p:nvPicPr>
          <p:cNvPr id="17" name="Imagen 16" descr="Imagen que contiene agua, foto, vista, vuelo&#10;&#10;Descripción generada automáticamente">
            <a:extLst>
              <a:ext uri="{FF2B5EF4-FFF2-40B4-BE49-F238E27FC236}">
                <a16:creationId xmlns:a16="http://schemas.microsoft.com/office/drawing/2014/main" id="{1BF7215E-3900-EE94-DF66-E0460678466E}"/>
              </a:ext>
            </a:extLst>
          </p:cNvPr>
          <p:cNvPicPr>
            <a:picLocks noChangeAspect="1"/>
          </p:cNvPicPr>
          <p:nvPr/>
        </p:nvPicPr>
        <p:blipFill rotWithShape="1">
          <a:blip r:embed="rId9">
            <a:extLst>
              <a:ext uri="{28A0092B-C50C-407E-A947-70E740481C1C}">
                <a14:useLocalDpi xmlns:a14="http://schemas.microsoft.com/office/drawing/2010/main" val="0"/>
              </a:ext>
            </a:extLst>
          </a:blip>
          <a:srcRect l="17186" t="29751" r="36320" b="5780"/>
          <a:stretch/>
        </p:blipFill>
        <p:spPr bwMode="auto">
          <a:xfrm>
            <a:off x="6139716" y="3573411"/>
            <a:ext cx="1703070" cy="1476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827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Google Shape;316;p38">
            <a:extLst>
              <a:ext uri="{FF2B5EF4-FFF2-40B4-BE49-F238E27FC236}">
                <a16:creationId xmlns:a16="http://schemas.microsoft.com/office/drawing/2014/main" id="{B74AD4C6-1531-B647-4D08-056DD0DDEB47}"/>
              </a:ext>
            </a:extLst>
          </p:cNvPr>
          <p:cNvSpPr txBox="1">
            <a:spLocks/>
          </p:cNvSpPr>
          <p:nvPr/>
        </p:nvSpPr>
        <p:spPr>
          <a:xfrm>
            <a:off x="-2288550" y="14951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Resultados</a:t>
            </a:r>
          </a:p>
        </p:txBody>
      </p:sp>
      <p:graphicFrame>
        <p:nvGraphicFramePr>
          <p:cNvPr id="20" name="Tabla 19">
            <a:extLst>
              <a:ext uri="{FF2B5EF4-FFF2-40B4-BE49-F238E27FC236}">
                <a16:creationId xmlns:a16="http://schemas.microsoft.com/office/drawing/2014/main" id="{86DE7EAA-0392-F718-77D0-3B6886C30238}"/>
              </a:ext>
            </a:extLst>
          </p:cNvPr>
          <p:cNvGraphicFramePr>
            <a:graphicFrameLocks noGrp="1"/>
          </p:cNvGraphicFramePr>
          <p:nvPr>
            <p:extLst>
              <p:ext uri="{D42A27DB-BD31-4B8C-83A1-F6EECF244321}">
                <p14:modId xmlns:p14="http://schemas.microsoft.com/office/powerpoint/2010/main" val="3820530505"/>
              </p:ext>
            </p:extLst>
          </p:nvPr>
        </p:nvGraphicFramePr>
        <p:xfrm>
          <a:off x="487986" y="879871"/>
          <a:ext cx="5725779" cy="4195606"/>
        </p:xfrm>
        <a:graphic>
          <a:graphicData uri="http://schemas.openxmlformats.org/drawingml/2006/table">
            <a:tbl>
              <a:tblPr firstRow="1" firstCol="1" bandRow="1">
                <a:tableStyleId>{5D4F71B8-AE37-4695-AC82-5C018051C1F9}</a:tableStyleId>
              </a:tblPr>
              <a:tblGrid>
                <a:gridCol w="1908593">
                  <a:extLst>
                    <a:ext uri="{9D8B030D-6E8A-4147-A177-3AD203B41FA5}">
                      <a16:colId xmlns:a16="http://schemas.microsoft.com/office/drawing/2014/main" val="1903044589"/>
                    </a:ext>
                  </a:extLst>
                </a:gridCol>
                <a:gridCol w="1908593">
                  <a:extLst>
                    <a:ext uri="{9D8B030D-6E8A-4147-A177-3AD203B41FA5}">
                      <a16:colId xmlns:a16="http://schemas.microsoft.com/office/drawing/2014/main" val="1533017547"/>
                    </a:ext>
                  </a:extLst>
                </a:gridCol>
                <a:gridCol w="1908593">
                  <a:extLst>
                    <a:ext uri="{9D8B030D-6E8A-4147-A177-3AD203B41FA5}">
                      <a16:colId xmlns:a16="http://schemas.microsoft.com/office/drawing/2014/main" val="3645273689"/>
                    </a:ext>
                  </a:extLst>
                </a:gridCol>
              </a:tblGrid>
              <a:tr h="479597">
                <a:tc>
                  <a:txBody>
                    <a:bodyPr/>
                    <a:lstStyle/>
                    <a:p>
                      <a:pPr algn="just">
                        <a:lnSpc>
                          <a:spcPct val="150000"/>
                        </a:lnSpc>
                        <a:spcBef>
                          <a:spcPts val="600"/>
                        </a:spcBef>
                        <a:spcAft>
                          <a:spcPts val="0"/>
                        </a:spcAft>
                      </a:pPr>
                      <a:r>
                        <a:rPr lang="es-MX" sz="1500" b="0" dirty="0">
                          <a:solidFill>
                            <a:schemeClr val="tx1"/>
                          </a:solidFill>
                          <a:effectLst/>
                          <a:latin typeface="Calibri" panose="020F0502020204030204" pitchFamily="34" charset="0"/>
                          <a:cs typeface="Calibri" panose="020F0502020204030204" pitchFamily="34" charset="0"/>
                        </a:rPr>
                        <a:t> </a:t>
                      </a:r>
                      <a:endParaRPr lang="es-MX" sz="15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50000"/>
                        </a:lnSpc>
                        <a:spcBef>
                          <a:spcPts val="600"/>
                        </a:spcBef>
                        <a:spcAft>
                          <a:spcPts val="0"/>
                        </a:spcAft>
                      </a:pPr>
                      <a:r>
                        <a:rPr lang="es-MX" sz="1500" b="0" dirty="0">
                          <a:solidFill>
                            <a:schemeClr val="tx1"/>
                          </a:solidFill>
                          <a:effectLst/>
                          <a:latin typeface="Calibri" panose="020F0502020204030204" pitchFamily="34" charset="0"/>
                          <a:cs typeface="Calibri" panose="020F0502020204030204" pitchFamily="34" charset="0"/>
                        </a:rPr>
                        <a:t>En el simulador</a:t>
                      </a:r>
                      <a:endParaRPr lang="es-MX" sz="15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50000"/>
                        </a:lnSpc>
                        <a:spcBef>
                          <a:spcPts val="600"/>
                        </a:spcBef>
                        <a:spcAft>
                          <a:spcPts val="0"/>
                        </a:spcAft>
                      </a:pPr>
                      <a:r>
                        <a:rPr lang="es-MX" sz="1500" b="0" dirty="0">
                          <a:solidFill>
                            <a:schemeClr val="tx1"/>
                          </a:solidFill>
                          <a:effectLst/>
                          <a:latin typeface="Calibri" panose="020F0502020204030204" pitchFamily="34" charset="0"/>
                          <a:cs typeface="Calibri" panose="020F0502020204030204" pitchFamily="34" charset="0"/>
                        </a:rPr>
                        <a:t>En el vehículo</a:t>
                      </a:r>
                      <a:endParaRPr lang="es-MX" sz="15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extLst>
                  <a:ext uri="{0D108BD9-81ED-4DB2-BD59-A6C34878D82A}">
                    <a16:rowId xmlns:a16="http://schemas.microsoft.com/office/drawing/2014/main" val="1638280429"/>
                  </a:ext>
                </a:extLst>
              </a:tr>
              <a:tr h="454315">
                <a:tc>
                  <a:txBody>
                    <a:bodyPr/>
                    <a:lstStyle/>
                    <a:p>
                      <a:pPr algn="just">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Tiempo de carga de los detectores</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a:solidFill>
                            <a:schemeClr val="bg2"/>
                          </a:solidFill>
                          <a:effectLst/>
                          <a:latin typeface="Calibri" panose="020F0502020204030204" pitchFamily="34" charset="0"/>
                          <a:cs typeface="Calibri" panose="020F0502020204030204" pitchFamily="34" charset="0"/>
                        </a:rPr>
                        <a:t>10.156 segundos</a:t>
                      </a:r>
                      <a:endParaRPr lang="es-MX" sz="15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63.829 segundos</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extLst>
                  <a:ext uri="{0D108BD9-81ED-4DB2-BD59-A6C34878D82A}">
                    <a16:rowId xmlns:a16="http://schemas.microsoft.com/office/drawing/2014/main" val="858185"/>
                  </a:ext>
                </a:extLst>
              </a:tr>
              <a:tr h="713923">
                <a:tc>
                  <a:txBody>
                    <a:bodyPr/>
                    <a:lstStyle/>
                    <a:p>
                      <a:pPr algn="just">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Tiempo para la detección de un frame completo</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100-110 ms</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380-390 ms</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extLst>
                  <a:ext uri="{0D108BD9-81ED-4DB2-BD59-A6C34878D82A}">
                    <a16:rowId xmlns:a16="http://schemas.microsoft.com/office/drawing/2014/main" val="3481279255"/>
                  </a:ext>
                </a:extLst>
              </a:tr>
              <a:tr h="687963">
                <a:tc>
                  <a:txBody>
                    <a:bodyPr/>
                    <a:lstStyle/>
                    <a:p>
                      <a:pPr algn="just">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Tiempo para la detección sobre una región</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a:solidFill>
                            <a:schemeClr val="bg2"/>
                          </a:solidFill>
                          <a:effectLst/>
                          <a:latin typeface="Calibri" panose="020F0502020204030204" pitchFamily="34" charset="0"/>
                          <a:cs typeface="Calibri" panose="020F0502020204030204" pitchFamily="34" charset="0"/>
                        </a:rPr>
                        <a:t>50-70 ms</a:t>
                      </a:r>
                      <a:endParaRPr lang="es-MX" sz="15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60-70 ms</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extLst>
                  <a:ext uri="{0D108BD9-81ED-4DB2-BD59-A6C34878D82A}">
                    <a16:rowId xmlns:a16="http://schemas.microsoft.com/office/drawing/2014/main" val="2349997776"/>
                  </a:ext>
                </a:extLst>
              </a:tr>
              <a:tr h="402393">
                <a:tc>
                  <a:txBody>
                    <a:bodyPr/>
                    <a:lstStyle/>
                    <a:p>
                      <a:pPr algn="just">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Tiempo para la predicción</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40-60 ms</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30-40 ms</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extLst>
                  <a:ext uri="{0D108BD9-81ED-4DB2-BD59-A6C34878D82A}">
                    <a16:rowId xmlns:a16="http://schemas.microsoft.com/office/drawing/2014/main" val="114829092"/>
                  </a:ext>
                </a:extLst>
              </a:tr>
              <a:tr h="662002">
                <a:tc>
                  <a:txBody>
                    <a:bodyPr/>
                    <a:lstStyle/>
                    <a:p>
                      <a:pPr algn="just">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Tiempo total en detección de un frame completo </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140-180 ms</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430-450 ms</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extLst>
                  <a:ext uri="{0D108BD9-81ED-4DB2-BD59-A6C34878D82A}">
                    <a16:rowId xmlns:a16="http://schemas.microsoft.com/office/drawing/2014/main" val="3261064918"/>
                  </a:ext>
                </a:extLst>
              </a:tr>
              <a:tr h="713923">
                <a:tc>
                  <a:txBody>
                    <a:bodyPr/>
                    <a:lstStyle/>
                    <a:p>
                      <a:pPr algn="just">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Tiempo total en detección solo de regiones en un frame</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110-140 ms</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tc>
                  <a:txBody>
                    <a:bodyPr/>
                    <a:lstStyle/>
                    <a:p>
                      <a:pPr algn="ctr">
                        <a:lnSpc>
                          <a:spcPct val="100000"/>
                        </a:lnSpc>
                        <a:spcBef>
                          <a:spcPts val="600"/>
                        </a:spcBef>
                        <a:spcAft>
                          <a:spcPts val="0"/>
                        </a:spcAft>
                      </a:pPr>
                      <a:r>
                        <a:rPr lang="es-MX" sz="1500" dirty="0">
                          <a:solidFill>
                            <a:schemeClr val="bg2"/>
                          </a:solidFill>
                          <a:effectLst/>
                          <a:latin typeface="Calibri" panose="020F0502020204030204" pitchFamily="34" charset="0"/>
                          <a:cs typeface="Calibri" panose="020F0502020204030204" pitchFamily="34" charset="0"/>
                        </a:rPr>
                        <a:t>90-100 ms</a:t>
                      </a:r>
                      <a:endParaRPr lang="es-MX" sz="15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40748" marR="40748" marT="0" marB="0"/>
                </a:tc>
                <a:extLst>
                  <a:ext uri="{0D108BD9-81ED-4DB2-BD59-A6C34878D82A}">
                    <a16:rowId xmlns:a16="http://schemas.microsoft.com/office/drawing/2014/main" val="120129061"/>
                  </a:ext>
                </a:extLst>
              </a:tr>
            </a:tbl>
          </a:graphicData>
        </a:graphic>
      </p:graphicFrame>
    </p:spTree>
    <p:extLst>
      <p:ext uri="{BB962C8B-B14F-4D97-AF65-F5344CB8AC3E}">
        <p14:creationId xmlns:p14="http://schemas.microsoft.com/office/powerpoint/2010/main" val="2898147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2" name="Google Shape;316;p38">
            <a:extLst>
              <a:ext uri="{FF2B5EF4-FFF2-40B4-BE49-F238E27FC236}">
                <a16:creationId xmlns:a16="http://schemas.microsoft.com/office/drawing/2014/main" id="{355667D5-DB8B-0862-F88A-1126D6D45AA0}"/>
              </a:ext>
            </a:extLst>
          </p:cNvPr>
          <p:cNvSpPr txBox="1">
            <a:spLocks/>
          </p:cNvSpPr>
          <p:nvPr/>
        </p:nvSpPr>
        <p:spPr>
          <a:xfrm>
            <a:off x="-1278617" y="16391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latin typeface="IBM Plex Sans KR SemiBold" panose="020B0604020202020204" charset="-127"/>
                <a:ea typeface="IBM Plex Sans KR SemiBold" panose="020B0604020202020204" charset="-127"/>
              </a:rPr>
              <a:t>Diseño red vanet</a:t>
            </a:r>
          </a:p>
        </p:txBody>
      </p:sp>
      <p:sp>
        <p:nvSpPr>
          <p:cNvPr id="9" name="Google Shape;318;p38">
            <a:extLst>
              <a:ext uri="{FF2B5EF4-FFF2-40B4-BE49-F238E27FC236}">
                <a16:creationId xmlns:a16="http://schemas.microsoft.com/office/drawing/2014/main" id="{76D31A5C-40BF-F9BA-DF7D-EBF88C044999}"/>
              </a:ext>
            </a:extLst>
          </p:cNvPr>
          <p:cNvSpPr txBox="1">
            <a:spLocks/>
          </p:cNvSpPr>
          <p:nvPr/>
        </p:nvSpPr>
        <p:spPr>
          <a:xfrm>
            <a:off x="317914" y="1278294"/>
            <a:ext cx="5389524"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DSRC para la comunicación de las detecciones y AODV para la coordinación entre vehículos</a:t>
            </a:r>
          </a:p>
          <a:p>
            <a:pPr marL="285750" lvl="0" indent="-285750" algn="just">
              <a:lnSpc>
                <a:spcPct val="100000"/>
              </a:lnSpc>
              <a:spcBef>
                <a:spcPts val="1200"/>
              </a:spcBef>
              <a:buFont typeface="Arial" panose="020B0604020202020204" pitchFamily="34" charset="0"/>
              <a:buChar char="•"/>
            </a:pPr>
            <a:r>
              <a:rPr lang="es-MX" sz="1600" dirty="0">
                <a:latin typeface="Calibri" panose="020F0502020204030204" pitchFamily="34" charset="0"/>
                <a:ea typeface="Times New Roman" panose="02020603050405020304" pitchFamily="18" charset="0"/>
                <a:cs typeface="Calibri" panose="020F0502020204030204" pitchFamily="34" charset="0"/>
              </a:rPr>
              <a:t>Sobre el simulador </a:t>
            </a:r>
            <a:r>
              <a:rPr lang="es-MX" sz="1600" dirty="0" err="1">
                <a:latin typeface="Calibri" panose="020F0502020204030204" pitchFamily="34" charset="0"/>
                <a:ea typeface="Times New Roman" panose="02020603050405020304" pitchFamily="18" charset="0"/>
                <a:cs typeface="Calibri" panose="020F0502020204030204" pitchFamily="34" charset="0"/>
              </a:rPr>
              <a:t>omnet</a:t>
            </a:r>
            <a:r>
              <a:rPr lang="es-MX" sz="1600" dirty="0">
                <a:latin typeface="Calibri" panose="020F0502020204030204" pitchFamily="34" charset="0"/>
                <a:ea typeface="Times New Roman" panose="02020603050405020304" pitchFamily="18" charset="0"/>
                <a:cs typeface="Calibri" panose="020F0502020204030204" pitchFamily="34" charset="0"/>
              </a:rPr>
              <a:t>++, para DSRC se usa también </a:t>
            </a:r>
            <a:r>
              <a:rPr lang="es-MX" sz="1600" dirty="0" err="1">
                <a:latin typeface="Calibri" panose="020F0502020204030204" pitchFamily="34" charset="0"/>
                <a:ea typeface="Times New Roman" panose="02020603050405020304" pitchFamily="18" charset="0"/>
                <a:cs typeface="Calibri" panose="020F0502020204030204" pitchFamily="34" charset="0"/>
              </a:rPr>
              <a:t>veins</a:t>
            </a:r>
            <a:r>
              <a:rPr lang="es-MX" sz="1600" dirty="0">
                <a:latin typeface="Calibri" panose="020F0502020204030204" pitchFamily="34" charset="0"/>
                <a:ea typeface="Times New Roman" panose="02020603050405020304" pitchFamily="18" charset="0"/>
                <a:cs typeface="Calibri" panose="020F0502020204030204" pitchFamily="34" charset="0"/>
              </a:rPr>
              <a:t> y sumo</a:t>
            </a:r>
          </a:p>
          <a:p>
            <a:pPr marL="285750" lvl="0" indent="-285750" algn="just">
              <a:lnSpc>
                <a:spcPct val="100000"/>
              </a:lnSpc>
              <a:spcBef>
                <a:spcPts val="1200"/>
              </a:spcBef>
              <a:buFont typeface="Arial" panose="020B0604020202020204" pitchFamily="34" charset="0"/>
              <a:buChar char="•"/>
            </a:pPr>
            <a:r>
              <a:rPr lang="es-MX" sz="1600" dirty="0">
                <a:effectLst/>
                <a:latin typeface="Calibri" panose="020F0502020204030204" pitchFamily="34" charset="0"/>
                <a:ea typeface="Times New Roman" panose="02020603050405020304" pitchFamily="18" charset="0"/>
                <a:cs typeface="Calibri" panose="020F0502020204030204" pitchFamily="34" charset="0"/>
              </a:rPr>
              <a:t>Archivos principales: </a:t>
            </a:r>
            <a:r>
              <a:rPr lang="es-MX" sz="1600" dirty="0">
                <a:latin typeface="Calibri" panose="020F0502020204030204" pitchFamily="34" charset="0"/>
                <a:ea typeface="Times New Roman" panose="02020603050405020304" pitchFamily="18" charset="0"/>
                <a:cs typeface="Calibri" panose="020F0502020204030204" pitchFamily="34" charset="0"/>
              </a:rPr>
              <a:t>.</a:t>
            </a:r>
            <a:r>
              <a:rPr lang="es-MX" sz="1600" dirty="0" err="1">
                <a:latin typeface="Calibri" panose="020F0502020204030204" pitchFamily="34" charset="0"/>
                <a:ea typeface="Times New Roman" panose="02020603050405020304" pitchFamily="18" charset="0"/>
                <a:cs typeface="Calibri" panose="020F0502020204030204" pitchFamily="34" charset="0"/>
              </a:rPr>
              <a:t>ned</a:t>
            </a:r>
            <a:r>
              <a:rPr lang="es-MX" sz="1600" dirty="0">
                <a:latin typeface="Calibri" panose="020F0502020204030204" pitchFamily="34" charset="0"/>
                <a:ea typeface="Times New Roman" panose="02020603050405020304" pitchFamily="18" charset="0"/>
                <a:cs typeface="Calibri" panose="020F0502020204030204" pitchFamily="34" charset="0"/>
              </a:rPr>
              <a:t>, .</a:t>
            </a:r>
            <a:r>
              <a:rPr lang="es-MX" sz="1600" dirty="0" err="1">
                <a:latin typeface="Calibri" panose="020F0502020204030204" pitchFamily="34" charset="0"/>
                <a:ea typeface="Times New Roman" panose="02020603050405020304" pitchFamily="18" charset="0"/>
                <a:cs typeface="Calibri" panose="020F0502020204030204" pitchFamily="34" charset="0"/>
              </a:rPr>
              <a:t>ini</a:t>
            </a:r>
            <a:r>
              <a:rPr lang="es-MX" sz="1600" dirty="0">
                <a:latin typeface="Calibri" panose="020F0502020204030204" pitchFamily="34" charset="0"/>
                <a:ea typeface="Times New Roman" panose="02020603050405020304" pitchFamily="18" charset="0"/>
                <a:cs typeface="Calibri" panose="020F0502020204030204" pitchFamily="34" charset="0"/>
              </a:rPr>
              <a:t>, aplicación en C++</a:t>
            </a:r>
          </a:p>
        </p:txBody>
      </p:sp>
      <p:pic>
        <p:nvPicPr>
          <p:cNvPr id="10" name="Imagen 9" descr="Mapa&#10;&#10;Descripción generada automáticamente">
            <a:extLst>
              <a:ext uri="{FF2B5EF4-FFF2-40B4-BE49-F238E27FC236}">
                <a16:creationId xmlns:a16="http://schemas.microsoft.com/office/drawing/2014/main" id="{45818650-FA80-C579-20B7-EA4CB0BD1E41}"/>
              </a:ext>
            </a:extLst>
          </p:cNvPr>
          <p:cNvPicPr>
            <a:picLocks noChangeAspect="1"/>
          </p:cNvPicPr>
          <p:nvPr/>
        </p:nvPicPr>
        <p:blipFill>
          <a:blip r:embed="rId3"/>
          <a:stretch>
            <a:fillRect/>
          </a:stretch>
        </p:blipFill>
        <p:spPr>
          <a:xfrm>
            <a:off x="5986919" y="1159494"/>
            <a:ext cx="2660015" cy="1828800"/>
          </a:xfrm>
          <a:prstGeom prst="rect">
            <a:avLst/>
          </a:prstGeom>
        </p:spPr>
      </p:pic>
      <p:pic>
        <p:nvPicPr>
          <p:cNvPr id="11" name="Imagen 10" descr="Una calle con coches&#10;&#10;Descripción generada automáticamente">
            <a:extLst>
              <a:ext uri="{FF2B5EF4-FFF2-40B4-BE49-F238E27FC236}">
                <a16:creationId xmlns:a16="http://schemas.microsoft.com/office/drawing/2014/main" id="{8D8500B0-D8A5-2465-2C64-A2D71A0E2CA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08" y="3447270"/>
            <a:ext cx="2881630" cy="14039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34"/>
          <p:cNvSpPr txBox="1"/>
          <p:nvPr/>
        </p:nvSpPr>
        <p:spPr>
          <a:xfrm>
            <a:off x="720000" y="929928"/>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E</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n México en 2021 se registraron 340,415 accidentes de tránsito en zonas urbanas. Lo que son cerca de 933 accidentes diarios, de los cuales el 17.8% resultó en lesiones, y el 1.1% fue fatal. </a:t>
            </a:r>
          </a:p>
          <a:p>
            <a:pPr marL="0" lvl="0" indent="0" algn="l" rtl="0">
              <a:spcBef>
                <a:spcPts val="0"/>
              </a:spcBef>
              <a:spcAft>
                <a:spcPts val="0"/>
              </a:spcAft>
              <a:buNone/>
            </a:pPr>
            <a:endParaRPr lang="es-MX" sz="1600" dirty="0">
              <a:solidFill>
                <a:schemeClr val="bg2"/>
              </a:solidFill>
              <a:latin typeface="Calibri" panose="020F0502020204030204" pitchFamily="34" charset="0"/>
              <a:ea typeface="Chivo"/>
              <a:cs typeface="Calibri" panose="020F0502020204030204" pitchFamily="34" charset="0"/>
              <a:sym typeface="Chivo"/>
            </a:endParaRPr>
          </a:p>
          <a:p>
            <a:pPr marL="0" lvl="0" indent="0" algn="l" rtl="0">
              <a:spcBef>
                <a:spcPts val="0"/>
              </a:spcBef>
              <a:spcAft>
                <a:spcPts val="0"/>
              </a:spcAft>
              <a:buNone/>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El ITAM cuenta con un modelo de vehículo autónomo a escala, desarrollado por el profesor Raúl Rojas en </a:t>
            </a:r>
            <a:r>
              <a:rPr lang="es-MX" sz="16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Freie</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r>
              <a:rPr lang="es-MX" sz="16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Universität</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r>
              <a:rPr lang="es-MX" sz="16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Berlin</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p>
          <a:p>
            <a:pPr marL="0" lvl="0" indent="0" algn="l" rtl="0">
              <a:spcBef>
                <a:spcPts val="0"/>
              </a:spcBef>
              <a:spcAft>
                <a:spcPts val="0"/>
              </a:spcAft>
              <a:buNone/>
            </a:pPr>
            <a:endParaRPr lang="es-MX" sz="1600" dirty="0">
              <a:solidFill>
                <a:schemeClr val="bg2"/>
              </a:solidFill>
              <a:latin typeface="Calibri" panose="020F0502020204030204" pitchFamily="34" charset="0"/>
              <a:ea typeface="Chivo"/>
              <a:cs typeface="Calibri" panose="020F0502020204030204" pitchFamily="34" charset="0"/>
              <a:sym typeface="Chivo"/>
            </a:endParaRPr>
          </a:p>
          <a:p>
            <a:pPr marL="0" lvl="0" indent="0" algn="l" rtl="0">
              <a:spcBef>
                <a:spcPts val="0"/>
              </a:spcBef>
              <a:spcAft>
                <a:spcPts val="0"/>
              </a:spcAft>
              <a:buNone/>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Junto a un simulador realizado por el profesor Marco Morales junto con el equipo de Eagle </a:t>
            </a:r>
            <a:r>
              <a:rPr lang="es-MX" sz="16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Knights</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del ITAM. </a:t>
            </a:r>
            <a:endParaRPr sz="1000" dirty="0">
              <a:solidFill>
                <a:schemeClr val="bg2"/>
              </a:solidFill>
              <a:latin typeface="Calibri" panose="020F0502020204030204" pitchFamily="34" charset="0"/>
              <a:ea typeface="Chivo"/>
              <a:cs typeface="Calibri" panose="020F0502020204030204" pitchFamily="34" charset="0"/>
              <a:sym typeface="Chivo"/>
            </a:endParaRPr>
          </a:p>
        </p:txBody>
      </p:sp>
      <p:sp>
        <p:nvSpPr>
          <p:cNvPr id="271" name="Google Shape;271;p34"/>
          <p:cNvSpPr txBox="1">
            <a:spLocks noGrp="1"/>
          </p:cNvSpPr>
          <p:nvPr>
            <p:ph type="title"/>
          </p:nvPr>
        </p:nvSpPr>
        <p:spPr>
          <a:xfrm>
            <a:off x="-655728" y="1174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mj-lt"/>
              </a:rPr>
              <a:t>Identificación del problema</a:t>
            </a:r>
            <a:endParaRPr b="1" dirty="0">
              <a:latin typeface="+mj-lt"/>
            </a:endParaRPr>
          </a:p>
        </p:txBody>
      </p:sp>
      <p:pic>
        <p:nvPicPr>
          <p:cNvPr id="3" name="Imagen 2" descr="Un coche de juguete&#10;&#10;Descripción generada automáticamente con confianza media">
            <a:extLst>
              <a:ext uri="{FF2B5EF4-FFF2-40B4-BE49-F238E27FC236}">
                <a16:creationId xmlns:a16="http://schemas.microsoft.com/office/drawing/2014/main" id="{2B423A85-9308-3F08-980D-0C33840D9DDA}"/>
              </a:ext>
            </a:extLst>
          </p:cNvPr>
          <p:cNvPicPr>
            <a:picLocks noChangeAspect="1"/>
          </p:cNvPicPr>
          <p:nvPr/>
        </p:nvPicPr>
        <p:blipFill>
          <a:blip r:embed="rId3"/>
          <a:stretch>
            <a:fillRect/>
          </a:stretch>
        </p:blipFill>
        <p:spPr>
          <a:xfrm>
            <a:off x="720000" y="3455110"/>
            <a:ext cx="4045131" cy="1516924"/>
          </a:xfrm>
          <a:prstGeom prst="rect">
            <a:avLst/>
          </a:prstGeom>
        </p:spPr>
      </p:pic>
      <p:pic>
        <p:nvPicPr>
          <p:cNvPr id="6" name="Imagen 5" descr="Diagrama&#10;&#10;Descripción generada automáticamente">
            <a:extLst>
              <a:ext uri="{FF2B5EF4-FFF2-40B4-BE49-F238E27FC236}">
                <a16:creationId xmlns:a16="http://schemas.microsoft.com/office/drawing/2014/main" id="{52585C9C-2A30-7A4D-3316-C6C7580A21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2545" y="3292584"/>
            <a:ext cx="2751455" cy="17545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Google Shape;316;p38">
            <a:extLst>
              <a:ext uri="{FF2B5EF4-FFF2-40B4-BE49-F238E27FC236}">
                <a16:creationId xmlns:a16="http://schemas.microsoft.com/office/drawing/2014/main" id="{32DABB8F-E7FB-1399-AEBA-754F28E7BC41}"/>
              </a:ext>
            </a:extLst>
          </p:cNvPr>
          <p:cNvSpPr txBox="1">
            <a:spLocks/>
          </p:cNvSpPr>
          <p:nvPr/>
        </p:nvSpPr>
        <p:spPr>
          <a:xfrm>
            <a:off x="-2506525" y="23844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Vanets</a:t>
            </a:r>
          </a:p>
        </p:txBody>
      </p:sp>
      <p:graphicFrame>
        <p:nvGraphicFramePr>
          <p:cNvPr id="7" name="Tabla 6">
            <a:extLst>
              <a:ext uri="{FF2B5EF4-FFF2-40B4-BE49-F238E27FC236}">
                <a16:creationId xmlns:a16="http://schemas.microsoft.com/office/drawing/2014/main" id="{315604A0-E0DA-3A8E-9D61-88BEEC8F4F45}"/>
              </a:ext>
            </a:extLst>
          </p:cNvPr>
          <p:cNvGraphicFramePr>
            <a:graphicFrameLocks noGrp="1"/>
          </p:cNvGraphicFramePr>
          <p:nvPr>
            <p:extLst>
              <p:ext uri="{D42A27DB-BD31-4B8C-83A1-F6EECF244321}">
                <p14:modId xmlns:p14="http://schemas.microsoft.com/office/powerpoint/2010/main" val="1393370273"/>
              </p:ext>
            </p:extLst>
          </p:nvPr>
        </p:nvGraphicFramePr>
        <p:xfrm>
          <a:off x="3242381" y="137702"/>
          <a:ext cx="5666487" cy="4878435"/>
        </p:xfrm>
        <a:graphic>
          <a:graphicData uri="http://schemas.openxmlformats.org/drawingml/2006/table">
            <a:tbl>
              <a:tblPr firstRow="1" firstCol="1" bandRow="1">
                <a:tableStyleId>{5D4F71B8-AE37-4695-AC82-5C018051C1F9}</a:tableStyleId>
              </a:tblPr>
              <a:tblGrid>
                <a:gridCol w="1416141">
                  <a:extLst>
                    <a:ext uri="{9D8B030D-6E8A-4147-A177-3AD203B41FA5}">
                      <a16:colId xmlns:a16="http://schemas.microsoft.com/office/drawing/2014/main" val="614205725"/>
                    </a:ext>
                  </a:extLst>
                </a:gridCol>
                <a:gridCol w="1416782">
                  <a:extLst>
                    <a:ext uri="{9D8B030D-6E8A-4147-A177-3AD203B41FA5}">
                      <a16:colId xmlns:a16="http://schemas.microsoft.com/office/drawing/2014/main" val="3642464778"/>
                    </a:ext>
                  </a:extLst>
                </a:gridCol>
                <a:gridCol w="1416782">
                  <a:extLst>
                    <a:ext uri="{9D8B030D-6E8A-4147-A177-3AD203B41FA5}">
                      <a16:colId xmlns:a16="http://schemas.microsoft.com/office/drawing/2014/main" val="3869230441"/>
                    </a:ext>
                  </a:extLst>
                </a:gridCol>
                <a:gridCol w="1416782">
                  <a:extLst>
                    <a:ext uri="{9D8B030D-6E8A-4147-A177-3AD203B41FA5}">
                      <a16:colId xmlns:a16="http://schemas.microsoft.com/office/drawing/2014/main" val="2810850896"/>
                    </a:ext>
                  </a:extLst>
                </a:gridCol>
              </a:tblGrid>
              <a:tr h="332561">
                <a:tc>
                  <a:txBody>
                    <a:bodyPr/>
                    <a:lstStyle/>
                    <a:p>
                      <a:pPr algn="l">
                        <a:lnSpc>
                          <a:spcPct val="100000"/>
                        </a:lnSpc>
                        <a:spcBef>
                          <a:spcPts val="1200"/>
                        </a:spcBef>
                        <a:spcAft>
                          <a:spcPts val="600"/>
                        </a:spcAft>
                      </a:pPr>
                      <a:r>
                        <a:rPr lang="es-MX" sz="1400" b="0" dirty="0">
                          <a:solidFill>
                            <a:schemeClr val="tx1"/>
                          </a:solidFill>
                          <a:effectLst/>
                          <a:latin typeface="Calibri" panose="020F0502020204030204" pitchFamily="34" charset="0"/>
                          <a:cs typeface="Calibri" panose="020F0502020204030204" pitchFamily="34" charset="0"/>
                        </a:rPr>
                        <a:t> </a:t>
                      </a:r>
                      <a:endParaRPr lang="es-MX"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b="0">
                          <a:solidFill>
                            <a:schemeClr val="tx1"/>
                          </a:solidFill>
                          <a:effectLst/>
                          <a:latin typeface="Calibri" panose="020F0502020204030204" pitchFamily="34" charset="0"/>
                          <a:cs typeface="Calibri" panose="020F0502020204030204" pitchFamily="34" charset="0"/>
                        </a:rPr>
                        <a:t>Manet</a:t>
                      </a:r>
                      <a:endParaRPr lang="es-MX" sz="1400" b="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b="0">
                          <a:solidFill>
                            <a:schemeClr val="tx1"/>
                          </a:solidFill>
                          <a:effectLst/>
                          <a:latin typeface="Calibri" panose="020F0502020204030204" pitchFamily="34" charset="0"/>
                          <a:cs typeface="Calibri" panose="020F0502020204030204" pitchFamily="34" charset="0"/>
                        </a:rPr>
                        <a:t>Vanet</a:t>
                      </a:r>
                      <a:endParaRPr lang="es-MX" sz="1400" b="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b="0" dirty="0" err="1">
                          <a:solidFill>
                            <a:schemeClr val="tx1"/>
                          </a:solidFill>
                          <a:effectLst/>
                          <a:latin typeface="Calibri" panose="020F0502020204030204" pitchFamily="34" charset="0"/>
                          <a:cs typeface="Calibri" panose="020F0502020204030204" pitchFamily="34" charset="0"/>
                        </a:rPr>
                        <a:t>Fanet</a:t>
                      </a:r>
                      <a:endParaRPr lang="es-MX"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extLst>
                  <a:ext uri="{0D108BD9-81ED-4DB2-BD59-A6C34878D82A}">
                    <a16:rowId xmlns:a16="http://schemas.microsoft.com/office/drawing/2014/main" val="927397934"/>
                  </a:ext>
                </a:extLst>
              </a:tr>
              <a:tr h="365760">
                <a:tc>
                  <a:txBody>
                    <a:bodyPr/>
                    <a:lstStyle/>
                    <a:p>
                      <a:pPr algn="l">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Movilidad</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Baja</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Alta</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Muy alta</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extLst>
                  <a:ext uri="{0D108BD9-81ED-4DB2-BD59-A6C34878D82A}">
                    <a16:rowId xmlns:a16="http://schemas.microsoft.com/office/drawing/2014/main" val="4179300323"/>
                  </a:ext>
                </a:extLst>
              </a:tr>
              <a:tr h="522514">
                <a:tc>
                  <a:txBody>
                    <a:bodyPr/>
                    <a:lstStyle/>
                    <a:p>
                      <a:pPr algn="l">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Modelo de movilidad</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Aleatorio</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Regular</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Regular</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extLst>
                  <a:ext uri="{0D108BD9-81ED-4DB2-BD59-A6C34878D82A}">
                    <a16:rowId xmlns:a16="http://schemas.microsoft.com/office/drawing/2014/main" val="2352851600"/>
                  </a:ext>
                </a:extLst>
              </a:tr>
              <a:tr h="496389">
                <a:tc>
                  <a:txBody>
                    <a:bodyPr/>
                    <a:lstStyle/>
                    <a:p>
                      <a:pPr algn="l">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Densidad de nodos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Baja</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Alta</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Muy baja</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extLst>
                  <a:ext uri="{0D108BD9-81ED-4DB2-BD59-A6C34878D82A}">
                    <a16:rowId xmlns:a16="http://schemas.microsoft.com/office/drawing/2014/main" val="2336719763"/>
                  </a:ext>
                </a:extLst>
              </a:tr>
              <a:tr h="535577">
                <a:tc>
                  <a:txBody>
                    <a:bodyPr/>
                    <a:lstStyle/>
                    <a:p>
                      <a:pPr algn="l">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Cambios en topología</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Lento</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Rápido</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Rápido</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extLst>
                  <a:ext uri="{0D108BD9-81ED-4DB2-BD59-A6C34878D82A}">
                    <a16:rowId xmlns:a16="http://schemas.microsoft.com/office/drawing/2014/main" val="2811968829"/>
                  </a:ext>
                </a:extLst>
              </a:tr>
              <a:tr h="953588">
                <a:tc>
                  <a:txBody>
                    <a:bodyPr/>
                    <a:lstStyle/>
                    <a:p>
                      <a:pPr algn="l">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Modelo de propagación</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A nivel de suelo, por lo general no hay LOS (Line of sight)</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A nivel de suelo, No hay LOS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En el aire, LOS</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extLst>
                  <a:ext uri="{0D108BD9-81ED-4DB2-BD59-A6C34878D82A}">
                    <a16:rowId xmlns:a16="http://schemas.microsoft.com/office/drawing/2014/main" val="120895008"/>
                  </a:ext>
                </a:extLst>
              </a:tr>
              <a:tr h="426720">
                <a:tc>
                  <a:txBody>
                    <a:bodyPr/>
                    <a:lstStyle/>
                    <a:p>
                      <a:pPr algn="l">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Consumo energético</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Consumo eficiente</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No necesita</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Consumo eficiente para mini </a:t>
                      </a:r>
                      <a:r>
                        <a:rPr lang="es-MX" sz="1400" dirty="0" err="1">
                          <a:solidFill>
                            <a:schemeClr val="bg2"/>
                          </a:solidFill>
                          <a:effectLst/>
                          <a:latin typeface="Calibri" panose="020F0502020204030204" pitchFamily="34" charset="0"/>
                          <a:cs typeface="Calibri" panose="020F0502020204030204" pitchFamily="34" charset="0"/>
                        </a:rPr>
                        <a:t>UAV’s</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extLst>
                  <a:ext uri="{0D108BD9-81ED-4DB2-BD59-A6C34878D82A}">
                    <a16:rowId xmlns:a16="http://schemas.microsoft.com/office/drawing/2014/main" val="2010869035"/>
                  </a:ext>
                </a:extLst>
              </a:tr>
              <a:tr h="522515">
                <a:tc>
                  <a:txBody>
                    <a:bodyPr/>
                    <a:lstStyle/>
                    <a:p>
                      <a:pPr algn="l">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Poder computacional </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Limitado</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Alto</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Alto</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extLst>
                  <a:ext uri="{0D108BD9-81ED-4DB2-BD59-A6C34878D82A}">
                    <a16:rowId xmlns:a16="http://schemas.microsoft.com/office/drawing/2014/main" val="3479098511"/>
                  </a:ext>
                </a:extLst>
              </a:tr>
              <a:tr h="509451">
                <a:tc>
                  <a:txBody>
                    <a:bodyPr/>
                    <a:lstStyle/>
                    <a:p>
                      <a:pPr algn="l">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Localización</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GPS</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GPS, A-GPS, DGPS</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tc>
                  <a:txBody>
                    <a:bodyPr/>
                    <a:lstStyle/>
                    <a:p>
                      <a:pPr algn="ctr">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GPS, A-GPS, DGPS</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1270" marR="51270" marT="0" marB="0"/>
                </a:tc>
                <a:extLst>
                  <a:ext uri="{0D108BD9-81ED-4DB2-BD59-A6C34878D82A}">
                    <a16:rowId xmlns:a16="http://schemas.microsoft.com/office/drawing/2014/main" val="3015719672"/>
                  </a:ext>
                </a:extLst>
              </a:tr>
            </a:tbl>
          </a:graphicData>
        </a:graphic>
      </p:graphicFrame>
      <p:sp>
        <p:nvSpPr>
          <p:cNvPr id="8" name="Google Shape;318;p38">
            <a:extLst>
              <a:ext uri="{FF2B5EF4-FFF2-40B4-BE49-F238E27FC236}">
                <a16:creationId xmlns:a16="http://schemas.microsoft.com/office/drawing/2014/main" id="{D430105E-CB55-CB8D-1DB8-5060911357A5}"/>
              </a:ext>
            </a:extLst>
          </p:cNvPr>
          <p:cNvSpPr txBox="1">
            <a:spLocks/>
          </p:cNvSpPr>
          <p:nvPr/>
        </p:nvSpPr>
        <p:spPr>
          <a:xfrm>
            <a:off x="137711" y="1012913"/>
            <a:ext cx="2837828"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0" lvl="0" indent="0" algn="just">
              <a:lnSpc>
                <a:spcPct val="100000"/>
              </a:lnSpc>
              <a:spcBef>
                <a:spcPts val="1200"/>
              </a:spcBef>
            </a:pPr>
            <a:r>
              <a:rPr lang="es-MX" sz="1600" dirty="0">
                <a:effectLst/>
                <a:latin typeface="Calibri" panose="020F0502020204030204" pitchFamily="34" charset="0"/>
                <a:ea typeface="Times New Roman" panose="02020603050405020304" pitchFamily="18" charset="0"/>
                <a:cs typeface="Calibri" panose="020F0502020204030204" pitchFamily="34" charset="0"/>
              </a:rPr>
              <a:t>Los modelos deben ser  seguros, confiables y de baja latencia.</a:t>
            </a:r>
          </a:p>
          <a:p>
            <a:pPr marL="0" indent="0" algn="just">
              <a:lnSpc>
                <a:spcPct val="100000"/>
              </a:lnSpc>
              <a:spcBef>
                <a:spcPts val="1200"/>
              </a:spcBef>
            </a:pPr>
            <a:r>
              <a:rPr lang="es-MX" sz="1600" dirty="0">
                <a:latin typeface="Calibri" panose="020F0502020204030204" pitchFamily="34" charset="0"/>
                <a:ea typeface="Times New Roman" panose="02020603050405020304" pitchFamily="18" charset="0"/>
                <a:cs typeface="Calibri" panose="020F0502020204030204" pitchFamily="34" charset="0"/>
              </a:rPr>
              <a:t>Contar con sistemas GPS </a:t>
            </a:r>
            <a:r>
              <a:rPr lang="es-MX" sz="1600" dirty="0">
                <a:effectLst/>
                <a:latin typeface="Calibri" panose="020F0502020204030204" pitchFamily="34" charset="0"/>
                <a:ea typeface="Times New Roman" panose="02020603050405020304" pitchFamily="18" charset="0"/>
                <a:cs typeface="Calibri" panose="020F0502020204030204" pitchFamily="34" charset="0"/>
              </a:rPr>
              <a:t>con alta precisión como DGPS o </a:t>
            </a:r>
            <a:r>
              <a:rPr lang="es-MX" sz="1600" dirty="0">
                <a:latin typeface="Calibri" panose="020F0502020204030204" pitchFamily="34" charset="0"/>
                <a:ea typeface="Times New Roman" panose="02020603050405020304" pitchFamily="18" charset="0"/>
                <a:cs typeface="Calibri" panose="020F0502020204030204" pitchFamily="34" charset="0"/>
              </a:rPr>
              <a:t>con apoyo de IMU</a:t>
            </a:r>
          </a:p>
          <a:p>
            <a:pPr marL="0" indent="0" algn="just">
              <a:lnSpc>
                <a:spcPct val="100000"/>
              </a:lnSpc>
              <a:spcBef>
                <a:spcPts val="1200"/>
              </a:spcBef>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Google Shape;316;p38">
            <a:extLst>
              <a:ext uri="{FF2B5EF4-FFF2-40B4-BE49-F238E27FC236}">
                <a16:creationId xmlns:a16="http://schemas.microsoft.com/office/drawing/2014/main" id="{32DABB8F-E7FB-1399-AEBA-754F28E7BC41}"/>
              </a:ext>
            </a:extLst>
          </p:cNvPr>
          <p:cNvSpPr txBox="1">
            <a:spLocks/>
          </p:cNvSpPr>
          <p:nvPr/>
        </p:nvSpPr>
        <p:spPr>
          <a:xfrm>
            <a:off x="720000" y="43439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b="1" dirty="0">
                <a:latin typeface="+mj-lt"/>
              </a:rPr>
              <a:t>Patrones de comunicación</a:t>
            </a:r>
          </a:p>
        </p:txBody>
      </p:sp>
      <p:sp>
        <p:nvSpPr>
          <p:cNvPr id="7" name="Google Shape;318;p38">
            <a:extLst>
              <a:ext uri="{FF2B5EF4-FFF2-40B4-BE49-F238E27FC236}">
                <a16:creationId xmlns:a16="http://schemas.microsoft.com/office/drawing/2014/main" id="{923833E2-0330-3677-A39E-7ECBE2BF4E35}"/>
              </a:ext>
            </a:extLst>
          </p:cNvPr>
          <p:cNvSpPr txBox="1">
            <a:spLocks/>
          </p:cNvSpPr>
          <p:nvPr/>
        </p:nvSpPr>
        <p:spPr>
          <a:xfrm>
            <a:off x="720000" y="1600743"/>
            <a:ext cx="7221814"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algn="just">
              <a:lnSpc>
                <a:spcPct val="200000"/>
              </a:lnSpc>
              <a:spcBef>
                <a:spcPts val="1200"/>
              </a:spcBef>
              <a:spcAft>
                <a:spcPts val="600"/>
              </a:spcAft>
            </a:pPr>
            <a:r>
              <a:rPr lang="es-MX" sz="1800" dirty="0">
                <a:latin typeface="Calibri" panose="020F0502020204030204" pitchFamily="34" charset="0"/>
                <a:ea typeface="Times New Roman" panose="02020603050405020304" pitchFamily="18" charset="0"/>
                <a:cs typeface="Calibri" panose="020F0502020204030204" pitchFamily="34" charset="0"/>
              </a:rPr>
              <a:t>Por </a:t>
            </a:r>
            <a:r>
              <a:rPr lang="es-MX" sz="1800" dirty="0" err="1">
                <a:effectLst/>
                <a:latin typeface="Calibri" panose="020F0502020204030204" pitchFamily="34" charset="0"/>
                <a:ea typeface="Times New Roman" panose="02020603050405020304" pitchFamily="18" charset="0"/>
                <a:cs typeface="Calibri" panose="020F0502020204030204" pitchFamily="34" charset="0"/>
              </a:rPr>
              <a:t>beaconing</a:t>
            </a:r>
            <a:r>
              <a:rPr lang="es-MX" sz="1800" dirty="0">
                <a:effectLst/>
                <a:latin typeface="Calibri" panose="020F0502020204030204" pitchFamily="34" charset="0"/>
                <a:ea typeface="Times New Roman" panose="02020603050405020304" pitchFamily="18" charset="0"/>
                <a:cs typeface="Calibri" panose="020F0502020204030204" pitchFamily="34" charset="0"/>
              </a:rPr>
              <a:t>, </a:t>
            </a:r>
            <a:r>
              <a:rPr lang="es-MX" sz="1800" dirty="0" err="1">
                <a:effectLst/>
                <a:latin typeface="Calibri" panose="020F0502020204030204" pitchFamily="34" charset="0"/>
                <a:ea typeface="Times New Roman" panose="02020603050405020304" pitchFamily="18" charset="0"/>
                <a:cs typeface="Calibri" panose="020F0502020204030204" pitchFamily="34" charset="0"/>
              </a:rPr>
              <a:t>geocasting</a:t>
            </a:r>
            <a:r>
              <a:rPr lang="es-MX" sz="1800" dirty="0">
                <a:effectLst/>
                <a:latin typeface="Calibri" panose="020F0502020204030204" pitchFamily="34" charset="0"/>
                <a:ea typeface="Times New Roman" panose="02020603050405020304" pitchFamily="18" charset="0"/>
                <a:cs typeface="Calibri" panose="020F0502020204030204" pitchFamily="34" charset="0"/>
              </a:rPr>
              <a:t>, </a:t>
            </a:r>
            <a:r>
              <a:rPr lang="es-MX" sz="1800" dirty="0" err="1">
                <a:effectLst/>
                <a:latin typeface="Calibri" panose="020F0502020204030204" pitchFamily="34" charset="0"/>
                <a:ea typeface="Times New Roman" panose="02020603050405020304" pitchFamily="18" charset="0"/>
                <a:cs typeface="Calibri" panose="020F0502020204030204" pitchFamily="34" charset="0"/>
              </a:rPr>
              <a:t>unicasting</a:t>
            </a:r>
            <a:r>
              <a:rPr lang="es-MX" sz="1800" dirty="0">
                <a:effectLst/>
                <a:latin typeface="Calibri" panose="020F0502020204030204" pitchFamily="34" charset="0"/>
                <a:ea typeface="Times New Roman" panose="02020603050405020304" pitchFamily="18" charset="0"/>
                <a:cs typeface="Calibri" panose="020F0502020204030204" pitchFamily="34" charset="0"/>
              </a:rPr>
              <a:t> o diseminación de información.</a:t>
            </a:r>
          </a:p>
          <a:p>
            <a:pPr algn="just">
              <a:lnSpc>
                <a:spcPct val="200000"/>
              </a:lnSpc>
              <a:spcBef>
                <a:spcPts val="1200"/>
              </a:spcBef>
              <a:spcAft>
                <a:spcPts val="600"/>
              </a:spcAft>
            </a:pPr>
            <a:r>
              <a:rPr lang="es-MX" sz="1800" dirty="0">
                <a:latin typeface="Calibri" panose="020F0502020204030204" pitchFamily="34" charset="0"/>
                <a:ea typeface="Times New Roman" panose="02020603050405020304" pitchFamily="18" charset="0"/>
                <a:cs typeface="Calibri" panose="020F0502020204030204" pitchFamily="34" charset="0"/>
              </a:rPr>
              <a:t>Muy importante cuidar la inundación de mensajes en la red</a:t>
            </a:r>
            <a:endParaRPr lang="es-MX" sz="18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lnSpc>
                <a:spcPct val="100000"/>
              </a:lnSpc>
              <a:spcBef>
                <a:spcPts val="1200"/>
              </a:spcBef>
            </a:pPr>
            <a:endParaRPr lang="es-MX" sz="1800"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58594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Google Shape;316;p38">
            <a:extLst>
              <a:ext uri="{FF2B5EF4-FFF2-40B4-BE49-F238E27FC236}">
                <a16:creationId xmlns:a16="http://schemas.microsoft.com/office/drawing/2014/main" id="{32DABB8F-E7FB-1399-AEBA-754F28E7BC41}"/>
              </a:ext>
            </a:extLst>
          </p:cNvPr>
          <p:cNvSpPr txBox="1">
            <a:spLocks/>
          </p:cNvSpPr>
          <p:nvPr/>
        </p:nvSpPr>
        <p:spPr>
          <a:xfrm>
            <a:off x="720000" y="32988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Protocolo AODV</a:t>
            </a:r>
          </a:p>
        </p:txBody>
      </p:sp>
      <p:sp>
        <p:nvSpPr>
          <p:cNvPr id="4" name="CuadroTexto 3">
            <a:extLst>
              <a:ext uri="{FF2B5EF4-FFF2-40B4-BE49-F238E27FC236}">
                <a16:creationId xmlns:a16="http://schemas.microsoft.com/office/drawing/2014/main" id="{0878E96A-F392-E6E1-A864-1CC7A6CCED19}"/>
              </a:ext>
            </a:extLst>
          </p:cNvPr>
          <p:cNvSpPr txBox="1"/>
          <p:nvPr/>
        </p:nvSpPr>
        <p:spPr>
          <a:xfrm>
            <a:off x="344533" y="1302171"/>
            <a:ext cx="8454934" cy="2516330"/>
          </a:xfrm>
          <a:prstGeom prst="rect">
            <a:avLst/>
          </a:prstGeom>
          <a:noFill/>
        </p:spPr>
        <p:txBody>
          <a:bodyPr wrap="square">
            <a:spAutoFit/>
          </a:bodyPr>
          <a:lstStyle/>
          <a:p>
            <a:pPr lvl="0" algn="just">
              <a:lnSpc>
                <a:spcPct val="200000"/>
              </a:lnSpc>
              <a:spcBef>
                <a:spcPts val="1200"/>
              </a:spcBef>
            </a:pPr>
            <a:r>
              <a:rPr lang="es-MX" sz="18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Mensajes de control</a:t>
            </a:r>
          </a:p>
          <a:p>
            <a:pPr marL="342900" lvl="0" indent="-342900" algn="just">
              <a:lnSpc>
                <a:spcPct val="200000"/>
              </a:lnSpc>
              <a:spcBef>
                <a:spcPts val="1200"/>
              </a:spcBef>
              <a:buClr>
                <a:schemeClr val="bg2"/>
              </a:buClr>
              <a:buSzPct val="188000"/>
              <a:buFont typeface="Arial" panose="020B0604020202020204" pitchFamily="34" charset="0"/>
              <a:buChar char="•"/>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RREQ: para solicitar ruta a un nodo</a:t>
            </a:r>
          </a:p>
          <a:p>
            <a:pPr marL="342900" lvl="0" indent="-342900" algn="just">
              <a:lnSpc>
                <a:spcPct val="200000"/>
              </a:lnSpc>
              <a:spcBef>
                <a:spcPts val="1200"/>
              </a:spcBef>
              <a:buClr>
                <a:schemeClr val="bg2"/>
              </a:buClr>
              <a:buSzPct val="188000"/>
              <a:buFont typeface="Arial" panose="020B0604020202020204" pitchFamily="34" charset="0"/>
              <a:buChar char="•"/>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RREP es la respuesta de algún nodo con la ruta</a:t>
            </a:r>
          </a:p>
          <a:p>
            <a:pPr marL="342900" lvl="0" indent="-342900" algn="just">
              <a:lnSpc>
                <a:spcPct val="200000"/>
              </a:lnSpc>
              <a:spcBef>
                <a:spcPts val="1200"/>
              </a:spcBef>
              <a:buClr>
                <a:schemeClr val="bg2"/>
              </a:buClr>
              <a:buSzPct val="188000"/>
              <a:buFont typeface="Arial" panose="020B0604020202020204" pitchFamily="34" charset="0"/>
              <a:buChar char="•"/>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RERR mensajes de error para avisar que una ruta ya no es válida</a:t>
            </a:r>
            <a:endParaRPr lang="es-MX" sz="160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8176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45"/>
          <p:cNvSpPr txBox="1">
            <a:spLocks noGrp="1"/>
          </p:cNvSpPr>
          <p:nvPr>
            <p:ph type="title"/>
          </p:nvPr>
        </p:nvSpPr>
        <p:spPr>
          <a:xfrm>
            <a:off x="720000" y="31113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Protocolo IEEE 802.11p</a:t>
            </a:r>
            <a:endParaRPr dirty="0"/>
          </a:p>
        </p:txBody>
      </p:sp>
      <p:sp>
        <p:nvSpPr>
          <p:cNvPr id="379" name="Google Shape;379;p45"/>
          <p:cNvSpPr txBox="1"/>
          <p:nvPr/>
        </p:nvSpPr>
        <p:spPr>
          <a:xfrm>
            <a:off x="-167290" y="788990"/>
            <a:ext cx="8540581" cy="1947900"/>
          </a:xfrm>
          <a:prstGeom prst="rect">
            <a:avLst/>
          </a:prstGeom>
          <a:noFill/>
          <a:ln>
            <a:noFill/>
          </a:ln>
        </p:spPr>
        <p:txBody>
          <a:bodyPr spcFirstLastPara="1" wrap="square" lIns="91425" tIns="91425" rIns="91425" bIns="91425" anchor="t" anchorCtr="0">
            <a:noAutofit/>
          </a:bodyPr>
          <a:lstStyle/>
          <a:p>
            <a:pPr marL="457200" lvl="1" algn="just">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En v2v hay dos principales estándares: </a:t>
            </a:r>
          </a:p>
          <a:p>
            <a:pPr marL="742950" lvl="1" indent="-285750" algn="just">
              <a:spcBef>
                <a:spcPts val="1200"/>
              </a:spcBef>
              <a:spcAft>
                <a:spcPts val="600"/>
              </a:spcAft>
              <a:buClr>
                <a:schemeClr val="bg2"/>
              </a:buClr>
              <a:buSzPct val="188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DSRC basado en IEEE 802.11p (contempla capas física y MAC)</a:t>
            </a:r>
          </a:p>
          <a:p>
            <a:pPr marL="742950" lvl="1" indent="-285750" algn="just">
              <a:spcBef>
                <a:spcPts val="1200"/>
              </a:spcBef>
              <a:spcAft>
                <a:spcPts val="600"/>
              </a:spcAft>
              <a:buClr>
                <a:schemeClr val="bg2"/>
              </a:buClr>
              <a:buSzPct val="188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c-v2x de la 3GPP que usa tecnología celular basada en 4G LTE y 5G</a:t>
            </a:r>
            <a:endParaRPr lang="es-MX" sz="1600" b="1" dirty="0">
              <a:solidFill>
                <a:schemeClr val="bg2"/>
              </a:solidFill>
              <a:effectLst/>
              <a:latin typeface="Calibri" panose="020F0502020204030204" pitchFamily="34" charset="0"/>
              <a:cs typeface="Calibri" panose="020F0502020204030204" pitchFamily="34" charset="0"/>
            </a:endParaRPr>
          </a:p>
          <a:p>
            <a:pPr marL="0" lvl="0" indent="0" algn="r" rtl="0">
              <a:lnSpc>
                <a:spcPct val="115000"/>
              </a:lnSpc>
              <a:spcBef>
                <a:spcPts val="0"/>
              </a:spcBef>
              <a:spcAft>
                <a:spcPts val="0"/>
              </a:spcAft>
              <a:buNone/>
            </a:pPr>
            <a:endParaRPr sz="1200" dirty="0">
              <a:solidFill>
                <a:schemeClr val="bg2"/>
              </a:solidFill>
              <a:latin typeface="Calibri" panose="020F0502020204030204" pitchFamily="34" charset="0"/>
              <a:ea typeface="Chivo"/>
              <a:cs typeface="Calibri" panose="020F0502020204030204" pitchFamily="34" charset="0"/>
              <a:sym typeface="Chivo"/>
            </a:endParaRPr>
          </a:p>
        </p:txBody>
      </p:sp>
      <p:sp>
        <p:nvSpPr>
          <p:cNvPr id="3" name="CuadroTexto 2">
            <a:extLst>
              <a:ext uri="{FF2B5EF4-FFF2-40B4-BE49-F238E27FC236}">
                <a16:creationId xmlns:a16="http://schemas.microsoft.com/office/drawing/2014/main" id="{3C9ED820-9926-76A4-512E-52F30D7751B2}"/>
              </a:ext>
            </a:extLst>
          </p:cNvPr>
          <p:cNvSpPr txBox="1"/>
          <p:nvPr/>
        </p:nvSpPr>
        <p:spPr>
          <a:xfrm>
            <a:off x="4391776" y="2431182"/>
            <a:ext cx="4643940" cy="2062103"/>
          </a:xfrm>
          <a:prstGeom prst="rect">
            <a:avLst/>
          </a:prstGeom>
          <a:noFill/>
        </p:spPr>
        <p:txBody>
          <a:bodyPr wrap="square">
            <a:spAutoFit/>
          </a:bodyPr>
          <a:lstStyle/>
          <a:p>
            <a:pPr marL="457200" lvl="1" algn="just">
              <a:spcBef>
                <a:spcPts val="6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solidFill>
                  <a:schemeClr val="tx1"/>
                </a:solidFill>
                <a:latin typeface="Calibri" panose="020F0502020204030204" pitchFamily="34" charset="0"/>
                <a:ea typeface="Times New Roman" panose="02020603050405020304" pitchFamily="18" charset="0"/>
                <a:cs typeface="Calibri" panose="020F0502020204030204" pitchFamily="34" charset="0"/>
              </a:rPr>
              <a:t>Desventajas</a:t>
            </a:r>
          </a:p>
          <a:p>
            <a:pPr marL="742950" lvl="1" indent="-285750" algn="just">
              <a:spcBef>
                <a:spcPts val="600"/>
              </a:spcBef>
              <a:buClr>
                <a:schemeClr val="bg2"/>
              </a:buClr>
              <a:buSzPct val="188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Número limitado de canales</a:t>
            </a:r>
          </a:p>
          <a:p>
            <a:pPr marL="742950" lvl="1" indent="-285750" algn="just">
              <a:spcBef>
                <a:spcPts val="600"/>
              </a:spcBef>
              <a:buClr>
                <a:schemeClr val="bg2"/>
              </a:buClr>
              <a:buSzPct val="188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Menor volumen de datos</a:t>
            </a:r>
          </a:p>
          <a:p>
            <a:pPr marL="742950" lvl="1" indent="-285750" algn="just">
              <a:spcBef>
                <a:spcPts val="600"/>
              </a:spcBef>
              <a:buClr>
                <a:schemeClr val="bg2"/>
              </a:buClr>
              <a:buSzPct val="188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Peor modulación</a:t>
            </a:r>
          </a:p>
          <a:p>
            <a:pPr marL="742950" lvl="1" indent="-285750" algn="just">
              <a:spcBef>
                <a:spcPts val="600"/>
              </a:spcBef>
              <a:buClr>
                <a:schemeClr val="bg2"/>
              </a:buClr>
              <a:buSzPct val="188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c-v2x puede aprovechar fácilmente </a:t>
            </a:r>
          </a:p>
          <a:p>
            <a:pPr marL="457200" lvl="1" algn="just">
              <a:spcBef>
                <a:spcPts val="600"/>
              </a:spcBef>
              <a:buClr>
                <a:schemeClr val="bg2"/>
              </a:buClr>
              <a:buSzPct val="1880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      </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la infraestructura</a:t>
            </a:r>
          </a:p>
        </p:txBody>
      </p:sp>
      <p:sp>
        <p:nvSpPr>
          <p:cNvPr id="5" name="CuadroTexto 4">
            <a:extLst>
              <a:ext uri="{FF2B5EF4-FFF2-40B4-BE49-F238E27FC236}">
                <a16:creationId xmlns:a16="http://schemas.microsoft.com/office/drawing/2014/main" id="{E7F0C9DE-C261-EE10-DF32-E9177C6E0AF8}"/>
              </a:ext>
            </a:extLst>
          </p:cNvPr>
          <p:cNvSpPr txBox="1"/>
          <p:nvPr/>
        </p:nvSpPr>
        <p:spPr>
          <a:xfrm>
            <a:off x="0" y="2431182"/>
            <a:ext cx="5094514" cy="2062103"/>
          </a:xfrm>
          <a:prstGeom prst="rect">
            <a:avLst/>
          </a:prstGeom>
          <a:noFill/>
        </p:spPr>
        <p:txBody>
          <a:bodyPr wrap="square">
            <a:spAutoFit/>
          </a:bodyPr>
          <a:lstStyle/>
          <a:p>
            <a:pPr marL="457200" lvl="1" algn="just">
              <a:spcBef>
                <a:spcPts val="6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solidFill>
                  <a:schemeClr val="tx1"/>
                </a:solidFill>
                <a:latin typeface="Calibri" panose="020F0502020204030204" pitchFamily="34" charset="0"/>
                <a:ea typeface="Times New Roman" panose="02020603050405020304" pitchFamily="18" charset="0"/>
                <a:cs typeface="Calibri" panose="020F0502020204030204" pitchFamily="34" charset="0"/>
              </a:rPr>
              <a:t>Ventajas DSRC:</a:t>
            </a:r>
          </a:p>
          <a:p>
            <a:pPr marL="742950" lvl="1" indent="-285750" algn="just">
              <a:spcBef>
                <a:spcPts val="600"/>
              </a:spcBef>
              <a:buClr>
                <a:schemeClr val="bg2"/>
              </a:buClr>
              <a:buSzPct val="188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Mayor tiempo de adopción</a:t>
            </a:r>
          </a:p>
          <a:p>
            <a:pPr marL="742950" lvl="1" indent="-285750" algn="just">
              <a:spcBef>
                <a:spcPts val="600"/>
              </a:spcBef>
              <a:buClr>
                <a:schemeClr val="bg2"/>
              </a:buClr>
              <a:buSzPct val="188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Amplios estándares y regulación</a:t>
            </a:r>
          </a:p>
          <a:p>
            <a:pPr marL="742950" lvl="1" indent="-285750" algn="just">
              <a:spcBef>
                <a:spcPts val="600"/>
              </a:spcBef>
              <a:buClr>
                <a:schemeClr val="bg2"/>
              </a:buClr>
              <a:buSzPct val="188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Mayor rango</a:t>
            </a:r>
          </a:p>
          <a:p>
            <a:pPr marL="742950" lvl="1" indent="-285750" algn="just">
              <a:spcBef>
                <a:spcPts val="600"/>
              </a:spcBef>
              <a:buClr>
                <a:schemeClr val="bg2"/>
              </a:buClr>
              <a:buSzPct val="188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Soporta altas velocidades de hasta 500 km/h</a:t>
            </a:r>
          </a:p>
          <a:p>
            <a:pPr marL="742950" lvl="1" indent="-285750" algn="just">
              <a:spcBef>
                <a:spcPts val="600"/>
              </a:spcBef>
              <a:buClr>
                <a:schemeClr val="bg2"/>
              </a:buClr>
              <a:buSzPct val="188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Asíncrono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Protocolo IEEE 802.11p</a:t>
            </a:r>
            <a:endParaRPr dirty="0"/>
          </a:p>
        </p:txBody>
      </p:sp>
      <p:pic>
        <p:nvPicPr>
          <p:cNvPr id="2" name="Imagen 1" descr="Diagrama&#10;&#10;Descripción generada automáticamente">
            <a:extLst>
              <a:ext uri="{FF2B5EF4-FFF2-40B4-BE49-F238E27FC236}">
                <a16:creationId xmlns:a16="http://schemas.microsoft.com/office/drawing/2014/main" id="{8CCDE964-7BC8-4AA0-CA35-A0CB95E85318}"/>
              </a:ext>
            </a:extLst>
          </p:cNvPr>
          <p:cNvPicPr>
            <a:picLocks noChangeAspect="1"/>
          </p:cNvPicPr>
          <p:nvPr/>
        </p:nvPicPr>
        <p:blipFill>
          <a:blip r:embed="rId3"/>
          <a:stretch>
            <a:fillRect/>
          </a:stretch>
        </p:blipFill>
        <p:spPr>
          <a:xfrm>
            <a:off x="152339" y="1435737"/>
            <a:ext cx="3560920" cy="2882935"/>
          </a:xfrm>
          <a:prstGeom prst="rect">
            <a:avLst/>
          </a:prstGeom>
        </p:spPr>
      </p:pic>
      <p:grpSp>
        <p:nvGrpSpPr>
          <p:cNvPr id="3" name="Grupo 2">
            <a:extLst>
              <a:ext uri="{FF2B5EF4-FFF2-40B4-BE49-F238E27FC236}">
                <a16:creationId xmlns:a16="http://schemas.microsoft.com/office/drawing/2014/main" id="{1923EBD1-66BB-1793-5578-A47EEB1061E1}"/>
              </a:ext>
            </a:extLst>
          </p:cNvPr>
          <p:cNvGrpSpPr/>
          <p:nvPr/>
        </p:nvGrpSpPr>
        <p:grpSpPr>
          <a:xfrm>
            <a:off x="3532505" y="1943944"/>
            <a:ext cx="5611495" cy="1689738"/>
            <a:chOff x="0" y="0"/>
            <a:chExt cx="5611495" cy="1690296"/>
          </a:xfrm>
        </p:grpSpPr>
        <p:pic>
          <p:nvPicPr>
            <p:cNvPr id="4" name="Imagen 3">
              <a:extLst>
                <a:ext uri="{FF2B5EF4-FFF2-40B4-BE49-F238E27FC236}">
                  <a16:creationId xmlns:a16="http://schemas.microsoft.com/office/drawing/2014/main" id="{108F5B6D-C34F-5F8E-F180-CCDEDD09B819}"/>
                </a:ext>
              </a:extLst>
            </p:cNvPr>
            <p:cNvPicPr>
              <a:picLocks noChangeAspect="1"/>
            </p:cNvPicPr>
            <p:nvPr/>
          </p:nvPicPr>
          <p:blipFill rotWithShape="1">
            <a:blip r:embed="rId4">
              <a:extLst>
                <a:ext uri="{28A0092B-C50C-407E-A947-70E740481C1C}">
                  <a14:useLocalDpi xmlns:a14="http://schemas.microsoft.com/office/drawing/2010/main" val="0"/>
                </a:ext>
              </a:extLst>
            </a:blip>
            <a:srcRect t="34514" b="26825"/>
            <a:stretch/>
          </p:blipFill>
          <p:spPr bwMode="auto">
            <a:xfrm>
              <a:off x="180754" y="1584251"/>
              <a:ext cx="5294630" cy="106045"/>
            </a:xfrm>
            <a:prstGeom prst="rect">
              <a:avLst/>
            </a:prstGeom>
            <a:ln>
              <a:noFill/>
            </a:ln>
            <a:extLst>
              <a:ext uri="{53640926-AAD7-44D8-BBD7-CCE9431645EC}">
                <a14:shadowObscured xmlns:a14="http://schemas.microsoft.com/office/drawing/2010/main"/>
              </a:ext>
            </a:extLst>
          </p:spPr>
        </p:pic>
        <p:pic>
          <p:nvPicPr>
            <p:cNvPr id="5" name="Imagen 4" descr="Imagen que contiene Diagrama&#10;&#10;Descripción generada automáticamente">
              <a:extLst>
                <a:ext uri="{FF2B5EF4-FFF2-40B4-BE49-F238E27FC236}">
                  <a16:creationId xmlns:a16="http://schemas.microsoft.com/office/drawing/2014/main" id="{C6DBBE94-B798-2449-CE8D-F7D2D4181255}"/>
                </a:ext>
              </a:extLst>
            </p:cNvPr>
            <p:cNvPicPr>
              <a:picLocks noChangeAspect="1"/>
            </p:cNvPicPr>
            <p:nvPr/>
          </p:nvPicPr>
          <p:blipFill rotWithShape="1">
            <a:blip r:embed="rId5">
              <a:extLst>
                <a:ext uri="{28A0092B-C50C-407E-A947-70E740481C1C}">
                  <a14:useLocalDpi xmlns:a14="http://schemas.microsoft.com/office/drawing/2010/main" val="0"/>
                </a:ext>
              </a:extLst>
            </a:blip>
            <a:srcRect b="7425"/>
            <a:stretch/>
          </p:blipFill>
          <p:spPr bwMode="auto">
            <a:xfrm>
              <a:off x="0" y="0"/>
              <a:ext cx="5611495" cy="1583690"/>
            </a:xfrm>
            <a:prstGeom prst="rect">
              <a:avLst/>
            </a:prstGeom>
            <a:ln>
              <a:noFill/>
            </a:ln>
            <a:extLst>
              <a:ext uri="{53640926-AAD7-44D8-BBD7-CCE9431645EC}">
                <a14:shadowObscured xmlns:a14="http://schemas.microsoft.com/office/drawing/2010/main"/>
              </a:ext>
            </a:extLst>
          </p:spPr>
        </p:pic>
      </p:grpSp>
      <p:sp>
        <p:nvSpPr>
          <p:cNvPr id="7" name="CuadroTexto 6">
            <a:extLst>
              <a:ext uri="{FF2B5EF4-FFF2-40B4-BE49-F238E27FC236}">
                <a16:creationId xmlns:a16="http://schemas.microsoft.com/office/drawing/2014/main" id="{FE02D7F8-8C61-7A6A-72EB-64FFC63C699E}"/>
              </a:ext>
            </a:extLst>
          </p:cNvPr>
          <p:cNvSpPr txBox="1"/>
          <p:nvPr/>
        </p:nvSpPr>
        <p:spPr>
          <a:xfrm>
            <a:off x="4797833" y="1180860"/>
            <a:ext cx="3227230" cy="568745"/>
          </a:xfrm>
          <a:prstGeom prst="rect">
            <a:avLst/>
          </a:prstGeom>
          <a:noFill/>
        </p:spPr>
        <p:txBody>
          <a:bodyPr wrap="square">
            <a:spAutoFit/>
          </a:bodyPr>
          <a:lstStyle/>
          <a:p>
            <a:pPr marL="914400" algn="just">
              <a:lnSpc>
                <a:spcPct val="200000"/>
              </a:lnSpc>
              <a:spcBef>
                <a:spcPts val="6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ES_tradnl" sz="1800" b="1" dirty="0">
                <a:solidFill>
                  <a:schemeClr val="tx1"/>
                </a:solidFill>
                <a:effectLst/>
                <a:latin typeface="Calibri" panose="020F0502020204030204" pitchFamily="34" charset="0"/>
                <a:cs typeface="Calibri" panose="020F0502020204030204" pitchFamily="34" charset="0"/>
              </a:rPr>
              <a:t>Capa física</a:t>
            </a:r>
            <a:endParaRPr lang="es-MX" sz="1800" b="1" dirty="0">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0332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Protocolo IEEE 802.11p</a:t>
            </a:r>
            <a:endParaRPr dirty="0"/>
          </a:p>
        </p:txBody>
      </p:sp>
      <p:sp>
        <p:nvSpPr>
          <p:cNvPr id="7" name="CuadroTexto 6">
            <a:extLst>
              <a:ext uri="{FF2B5EF4-FFF2-40B4-BE49-F238E27FC236}">
                <a16:creationId xmlns:a16="http://schemas.microsoft.com/office/drawing/2014/main" id="{FE02D7F8-8C61-7A6A-72EB-64FFC63C699E}"/>
              </a:ext>
            </a:extLst>
          </p:cNvPr>
          <p:cNvSpPr txBox="1"/>
          <p:nvPr/>
        </p:nvSpPr>
        <p:spPr>
          <a:xfrm>
            <a:off x="-453437" y="1078311"/>
            <a:ext cx="5362302" cy="568745"/>
          </a:xfrm>
          <a:prstGeom prst="rect">
            <a:avLst/>
          </a:prstGeom>
          <a:noFill/>
        </p:spPr>
        <p:txBody>
          <a:bodyPr wrap="square">
            <a:spAutoFit/>
          </a:bodyPr>
          <a:lstStyle/>
          <a:p>
            <a:pPr marL="914400" algn="just">
              <a:lnSpc>
                <a:spcPct val="200000"/>
              </a:lnSpc>
              <a:spcBef>
                <a:spcPts val="6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ES_tradnl" sz="1800" b="1" dirty="0">
                <a:solidFill>
                  <a:schemeClr val="tx1"/>
                </a:solidFill>
                <a:effectLst/>
                <a:latin typeface="Calibri" panose="020F0502020204030204" pitchFamily="34" charset="0"/>
                <a:cs typeface="Calibri" panose="020F0502020204030204" pitchFamily="34" charset="0"/>
              </a:rPr>
              <a:t>Capa MAC</a:t>
            </a:r>
            <a:endParaRPr lang="es-MX" sz="1800" b="1" dirty="0">
              <a:solidFill>
                <a:schemeClr val="tx1"/>
              </a:solidFill>
              <a:effectLst/>
              <a:latin typeface="Calibri" panose="020F0502020204030204" pitchFamily="34" charset="0"/>
              <a:cs typeface="Calibri" panose="020F0502020204030204" pitchFamily="34" charset="0"/>
            </a:endParaRPr>
          </a:p>
        </p:txBody>
      </p:sp>
      <p:pic>
        <p:nvPicPr>
          <p:cNvPr id="6" name="Imagen 5" descr="Tabla&#10;&#10;Descripción generada automáticamente">
            <a:extLst>
              <a:ext uri="{FF2B5EF4-FFF2-40B4-BE49-F238E27FC236}">
                <a16:creationId xmlns:a16="http://schemas.microsoft.com/office/drawing/2014/main" id="{8507FAF5-E9B3-38A7-66AA-4B3E28CFDEC8}"/>
              </a:ext>
            </a:extLst>
          </p:cNvPr>
          <p:cNvPicPr>
            <a:picLocks noChangeAspect="1"/>
          </p:cNvPicPr>
          <p:nvPr/>
        </p:nvPicPr>
        <p:blipFill>
          <a:blip r:embed="rId3"/>
          <a:stretch>
            <a:fillRect/>
          </a:stretch>
        </p:blipFill>
        <p:spPr>
          <a:xfrm>
            <a:off x="260554" y="1730796"/>
            <a:ext cx="3282315" cy="912495"/>
          </a:xfrm>
          <a:prstGeom prst="rect">
            <a:avLst/>
          </a:prstGeom>
        </p:spPr>
      </p:pic>
      <p:sp>
        <p:nvSpPr>
          <p:cNvPr id="8" name="CuadroTexto 7">
            <a:extLst>
              <a:ext uri="{FF2B5EF4-FFF2-40B4-BE49-F238E27FC236}">
                <a16:creationId xmlns:a16="http://schemas.microsoft.com/office/drawing/2014/main" id="{C97B25D3-A740-FA3C-64A4-C526B8234F62}"/>
              </a:ext>
            </a:extLst>
          </p:cNvPr>
          <p:cNvSpPr txBox="1"/>
          <p:nvPr/>
        </p:nvSpPr>
        <p:spPr>
          <a:xfrm>
            <a:off x="-453437" y="2679978"/>
            <a:ext cx="5362302" cy="568745"/>
          </a:xfrm>
          <a:prstGeom prst="rect">
            <a:avLst/>
          </a:prstGeom>
          <a:noFill/>
        </p:spPr>
        <p:txBody>
          <a:bodyPr wrap="square">
            <a:spAutoFit/>
          </a:bodyPr>
          <a:lstStyle/>
          <a:p>
            <a:pPr marL="914400" algn="just">
              <a:lnSpc>
                <a:spcPct val="200000"/>
              </a:lnSpc>
              <a:spcBef>
                <a:spcPts val="6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ES_tradnl" sz="1800" b="1" dirty="0">
                <a:solidFill>
                  <a:schemeClr val="tx1"/>
                </a:solidFill>
                <a:effectLst/>
                <a:latin typeface="Calibri" panose="020F0502020204030204" pitchFamily="34" charset="0"/>
                <a:cs typeface="Calibri" panose="020F0502020204030204" pitchFamily="34" charset="0"/>
              </a:rPr>
              <a:t>Capa lógica</a:t>
            </a:r>
            <a:endParaRPr lang="es-MX" sz="1800" b="1" dirty="0">
              <a:solidFill>
                <a:schemeClr val="tx1"/>
              </a:solidFill>
              <a:effectLst/>
              <a:latin typeface="Calibri" panose="020F0502020204030204" pitchFamily="34" charset="0"/>
              <a:cs typeface="Calibri" panose="020F0502020204030204" pitchFamily="34" charset="0"/>
            </a:endParaRPr>
          </a:p>
        </p:txBody>
      </p:sp>
      <p:pic>
        <p:nvPicPr>
          <p:cNvPr id="9" name="Imagen 8" descr="Diagrama&#10;&#10;Descripción generada automáticamente">
            <a:extLst>
              <a:ext uri="{FF2B5EF4-FFF2-40B4-BE49-F238E27FC236}">
                <a16:creationId xmlns:a16="http://schemas.microsoft.com/office/drawing/2014/main" id="{CA6A99C5-B510-09F6-B24F-2AE1F0431478}"/>
              </a:ext>
            </a:extLst>
          </p:cNvPr>
          <p:cNvPicPr>
            <a:picLocks noChangeAspect="1"/>
          </p:cNvPicPr>
          <p:nvPr/>
        </p:nvPicPr>
        <p:blipFill>
          <a:blip r:embed="rId4"/>
          <a:stretch>
            <a:fillRect/>
          </a:stretch>
        </p:blipFill>
        <p:spPr>
          <a:xfrm>
            <a:off x="260554" y="3295886"/>
            <a:ext cx="2958465" cy="1538605"/>
          </a:xfrm>
          <a:prstGeom prst="rect">
            <a:avLst/>
          </a:prstGeom>
        </p:spPr>
      </p:pic>
      <p:pic>
        <p:nvPicPr>
          <p:cNvPr id="10" name="Imagen 9" descr="Diagrama&#10;&#10;Descripción generada automáticamente">
            <a:extLst>
              <a:ext uri="{FF2B5EF4-FFF2-40B4-BE49-F238E27FC236}">
                <a16:creationId xmlns:a16="http://schemas.microsoft.com/office/drawing/2014/main" id="{07E4E2B9-A5E4-F6B9-23C9-1C01B1B9F2CF}"/>
              </a:ext>
            </a:extLst>
          </p:cNvPr>
          <p:cNvPicPr>
            <a:picLocks noChangeAspect="1"/>
          </p:cNvPicPr>
          <p:nvPr/>
        </p:nvPicPr>
        <p:blipFill>
          <a:blip r:embed="rId5"/>
          <a:stretch>
            <a:fillRect/>
          </a:stretch>
        </p:blipFill>
        <p:spPr>
          <a:xfrm>
            <a:off x="5208448" y="2187043"/>
            <a:ext cx="3105150" cy="2247900"/>
          </a:xfrm>
          <a:prstGeom prst="rect">
            <a:avLst/>
          </a:prstGeom>
        </p:spPr>
      </p:pic>
      <p:sp>
        <p:nvSpPr>
          <p:cNvPr id="11" name="CuadroTexto 10">
            <a:extLst>
              <a:ext uri="{FF2B5EF4-FFF2-40B4-BE49-F238E27FC236}">
                <a16:creationId xmlns:a16="http://schemas.microsoft.com/office/drawing/2014/main" id="{7E6F51F7-67E8-D30E-5C9A-F8F36D7019A3}"/>
              </a:ext>
            </a:extLst>
          </p:cNvPr>
          <p:cNvSpPr txBox="1"/>
          <p:nvPr/>
        </p:nvSpPr>
        <p:spPr>
          <a:xfrm>
            <a:off x="4079872" y="1447583"/>
            <a:ext cx="5362302" cy="568745"/>
          </a:xfrm>
          <a:prstGeom prst="rect">
            <a:avLst/>
          </a:prstGeom>
          <a:noFill/>
        </p:spPr>
        <p:txBody>
          <a:bodyPr wrap="square">
            <a:spAutoFit/>
          </a:bodyPr>
          <a:lstStyle/>
          <a:p>
            <a:pPr marL="914400" algn="just">
              <a:lnSpc>
                <a:spcPct val="200000"/>
              </a:lnSpc>
              <a:spcBef>
                <a:spcPts val="6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ES_tradnl" sz="1800" b="1" dirty="0">
                <a:solidFill>
                  <a:schemeClr val="tx1"/>
                </a:solidFill>
                <a:effectLst/>
                <a:latin typeface="Calibri" panose="020F0502020204030204" pitchFamily="34" charset="0"/>
                <a:cs typeface="Calibri" panose="020F0502020204030204" pitchFamily="34" charset="0"/>
              </a:rPr>
              <a:t>Capas superiores</a:t>
            </a:r>
            <a:endParaRPr lang="es-MX" sz="1800" b="1" dirty="0">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9263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6"/>
          <p:cNvSpPr txBox="1">
            <a:spLocks noGrp="1"/>
          </p:cNvSpPr>
          <p:nvPr>
            <p:ph type="title"/>
          </p:nvPr>
        </p:nvSpPr>
        <p:spPr>
          <a:xfrm>
            <a:off x="-1748880" y="1829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IBM Plex Sans KR SemiBold" panose="020B0604020202020204" charset="-127"/>
                <a:ea typeface="IBM Plex Sans KR SemiBold" panose="020B0604020202020204" charset="-127"/>
              </a:rPr>
              <a:t>Implementación</a:t>
            </a:r>
            <a:endParaRPr b="1" dirty="0">
              <a:latin typeface="IBM Plex Sans KR SemiBold" panose="020B0604020202020204" charset="-127"/>
              <a:ea typeface="IBM Plex Sans KR SemiBold" panose="020B0604020202020204" charset="-127"/>
            </a:endParaRPr>
          </a:p>
        </p:txBody>
      </p:sp>
      <p:sp>
        <p:nvSpPr>
          <p:cNvPr id="422" name="Google Shape;422;p46"/>
          <p:cNvSpPr txBox="1">
            <a:spLocks noGrp="1"/>
          </p:cNvSpPr>
          <p:nvPr>
            <p:ph type="subTitle" idx="1"/>
          </p:nvPr>
        </p:nvSpPr>
        <p:spPr>
          <a:xfrm>
            <a:off x="3491182" y="999234"/>
            <a:ext cx="5583600" cy="9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Archivos .ned, .ini, aplicación PingApp, walls.xml</a:t>
            </a:r>
            <a:endParaRPr dirty="0">
              <a:latin typeface="Calibri" panose="020F0502020204030204" pitchFamily="34" charset="0"/>
              <a:cs typeface="Calibri" panose="020F0502020204030204" pitchFamily="34" charset="0"/>
            </a:endParaRPr>
          </a:p>
        </p:txBody>
      </p:sp>
      <p:sp>
        <p:nvSpPr>
          <p:cNvPr id="425" name="Google Shape;425;p46"/>
          <p:cNvSpPr txBox="1">
            <a:spLocks noGrp="1"/>
          </p:cNvSpPr>
          <p:nvPr>
            <p:ph type="subTitle" idx="4"/>
          </p:nvPr>
        </p:nvSpPr>
        <p:spPr>
          <a:xfrm>
            <a:off x="397080" y="847924"/>
            <a:ext cx="2346823"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2000" b="1" dirty="0">
                <a:latin typeface="Calibri" panose="020F0502020204030204" pitchFamily="34" charset="0"/>
                <a:ea typeface="IBM Plex Sans KR SemiBold" panose="020B0604020202020204" charset="-127"/>
                <a:cs typeface="Calibri" panose="020F0502020204030204" pitchFamily="34" charset="0"/>
              </a:rPr>
              <a:t>Simulación AODV</a:t>
            </a:r>
            <a:endParaRPr sz="2000" b="1" dirty="0">
              <a:latin typeface="Calibri" panose="020F0502020204030204" pitchFamily="34" charset="0"/>
              <a:ea typeface="IBM Plex Sans KR SemiBold" panose="020B0604020202020204" charset="-127"/>
              <a:cs typeface="Calibri" panose="020F0502020204030204" pitchFamily="34" charset="0"/>
            </a:endParaRPr>
          </a:p>
        </p:txBody>
      </p:sp>
      <p:sp>
        <p:nvSpPr>
          <p:cNvPr id="10" name="Google Shape;425;p46">
            <a:extLst>
              <a:ext uri="{FF2B5EF4-FFF2-40B4-BE49-F238E27FC236}">
                <a16:creationId xmlns:a16="http://schemas.microsoft.com/office/drawing/2014/main" id="{764DD2FB-73D3-9C19-4A15-9910ADE5F9E3}"/>
              </a:ext>
            </a:extLst>
          </p:cNvPr>
          <p:cNvSpPr txBox="1">
            <a:spLocks/>
          </p:cNvSpPr>
          <p:nvPr/>
        </p:nvSpPr>
        <p:spPr>
          <a:xfrm>
            <a:off x="397080" y="2855320"/>
            <a:ext cx="2242275"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L="914400" marR="0" lvl="1"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2pPr>
            <a:lvl3pPr marL="1371600" marR="0" lvl="2"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3pPr>
            <a:lvl4pPr marL="1828800" marR="0" lvl="3"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4pPr>
            <a:lvl5pPr marL="2286000" marR="0" lvl="4"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5pPr>
            <a:lvl6pPr marL="2743200" marR="0" lvl="5"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6pPr>
            <a:lvl7pPr marL="3200400" marR="0" lvl="6"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7pPr>
            <a:lvl8pPr marL="3657600" marR="0" lvl="7"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8pPr>
            <a:lvl9pPr marL="4114800" marR="0" lvl="8"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9pPr>
          </a:lstStyle>
          <a:p>
            <a:pPr marL="0" indent="0"/>
            <a:r>
              <a:rPr lang="es-MX" sz="2000" b="1" dirty="0">
                <a:latin typeface="Calibri" panose="020F0502020204030204" pitchFamily="34" charset="0"/>
                <a:ea typeface="IBM Plex Sans KR SemiBold" panose="020B0604020202020204" charset="-127"/>
                <a:cs typeface="Calibri" panose="020F0502020204030204" pitchFamily="34" charset="0"/>
              </a:rPr>
              <a:t>Simulación DSRC</a:t>
            </a:r>
          </a:p>
        </p:txBody>
      </p:sp>
      <p:sp>
        <p:nvSpPr>
          <p:cNvPr id="11" name="Google Shape;422;p46">
            <a:extLst>
              <a:ext uri="{FF2B5EF4-FFF2-40B4-BE49-F238E27FC236}">
                <a16:creationId xmlns:a16="http://schemas.microsoft.com/office/drawing/2014/main" id="{15F0CA94-4548-3D40-A205-76994E4788A2}"/>
              </a:ext>
            </a:extLst>
          </p:cNvPr>
          <p:cNvSpPr txBox="1">
            <a:spLocks/>
          </p:cNvSpPr>
          <p:nvPr/>
        </p:nvSpPr>
        <p:spPr>
          <a:xfrm>
            <a:off x="3163319" y="3109407"/>
            <a:ext cx="5667859" cy="93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marL="0" indent="0"/>
            <a:r>
              <a:rPr lang="es-MX" dirty="0">
                <a:latin typeface="Calibri" panose="020F0502020204030204" pitchFamily="34" charset="0"/>
                <a:cs typeface="Calibri" panose="020F0502020204030204" pitchFamily="34" charset="0"/>
              </a:rPr>
              <a:t>	Archivos .</a:t>
            </a:r>
            <a:r>
              <a:rPr lang="es-MX" dirty="0" err="1">
                <a:latin typeface="Calibri" panose="020F0502020204030204" pitchFamily="34" charset="0"/>
                <a:cs typeface="Calibri" panose="020F0502020204030204" pitchFamily="34" charset="0"/>
              </a:rPr>
              <a:t>ned</a:t>
            </a:r>
            <a:r>
              <a:rPr lang="es-MX" dirty="0">
                <a:latin typeface="Calibri" panose="020F0502020204030204" pitchFamily="34" charset="0"/>
                <a:cs typeface="Calibri" panose="020F0502020204030204" pitchFamily="34" charset="0"/>
              </a:rPr>
              <a:t>, .</a:t>
            </a:r>
            <a:r>
              <a:rPr lang="es-MX" dirty="0" err="1">
                <a:latin typeface="Calibri" panose="020F0502020204030204" pitchFamily="34" charset="0"/>
                <a:cs typeface="Calibri" panose="020F0502020204030204" pitchFamily="34" charset="0"/>
              </a:rPr>
              <a:t>ini</a:t>
            </a:r>
            <a:r>
              <a:rPr lang="es-MX" dirty="0">
                <a:latin typeface="Calibri" panose="020F0502020204030204" pitchFamily="34" charset="0"/>
                <a:cs typeface="Calibri" panose="020F0502020204030204" pitchFamily="34" charset="0"/>
              </a:rPr>
              <a:t>, aplicación </a:t>
            </a:r>
            <a:r>
              <a:rPr lang="es-MX" dirty="0" err="1">
                <a:latin typeface="Calibri" panose="020F0502020204030204" pitchFamily="34" charset="0"/>
                <a:cs typeface="Calibri" panose="020F0502020204030204" pitchFamily="34" charset="0"/>
              </a:rPr>
              <a:t>veinsInetSampleApplication</a:t>
            </a:r>
            <a:r>
              <a:rPr lang="es-MX" dirty="0">
                <a:latin typeface="Calibri" panose="020F0502020204030204" pitchFamily="34" charset="0"/>
                <a:cs typeface="Calibri" panose="020F0502020204030204" pitchFamily="34" charset="0"/>
              </a:rPr>
              <a:t>, 	archivos de configuración: Walls.xml, .rou.xml, config.xml, 	.</a:t>
            </a:r>
            <a:r>
              <a:rPr lang="es-MX" dirty="0" err="1">
                <a:latin typeface="Calibri" panose="020F0502020204030204" pitchFamily="34" charset="0"/>
                <a:cs typeface="Calibri" panose="020F0502020204030204" pitchFamily="34" charset="0"/>
              </a:rPr>
              <a:t>sumocfg</a:t>
            </a:r>
            <a:r>
              <a:rPr lang="es-MX" dirty="0">
                <a:latin typeface="Calibri" panose="020F0502020204030204" pitchFamily="34" charset="0"/>
                <a:cs typeface="Calibri" panose="020F0502020204030204" pitchFamily="34" charset="0"/>
              </a:rPr>
              <a:t>, .net.xml</a:t>
            </a:r>
          </a:p>
          <a:p>
            <a:pPr marL="0" indent="0"/>
            <a:r>
              <a:rPr lang="es-MX" dirty="0">
                <a:latin typeface="Calibri" panose="020F0502020204030204" pitchFamily="34" charset="0"/>
                <a:cs typeface="Calibri" panose="020F0502020204030204" pitchFamily="34" charset="0"/>
              </a:rPr>
              <a:t>	</a:t>
            </a:r>
          </a:p>
          <a:p>
            <a:pPr marL="0" indent="0"/>
            <a:r>
              <a:rPr lang="es-MX" dirty="0">
                <a:latin typeface="Calibri" panose="020F0502020204030204" pitchFamily="34" charset="0"/>
                <a:cs typeface="Calibri" panose="020F0502020204030204" pitchFamily="34" charset="0"/>
              </a:rPr>
              <a:t>	En la aplicación se modifican los métodos </a:t>
            </a:r>
            <a:r>
              <a:rPr lang="es-MX" dirty="0" err="1">
                <a:latin typeface="Calibri" panose="020F0502020204030204" pitchFamily="34" charset="0"/>
                <a:cs typeface="Calibri" panose="020F0502020204030204" pitchFamily="34" charset="0"/>
              </a:rPr>
              <a:t>startApplication</a:t>
            </a:r>
            <a:r>
              <a:rPr lang="es-MX" dirty="0">
                <a:latin typeface="Calibri" panose="020F0502020204030204" pitchFamily="34" charset="0"/>
                <a:cs typeface="Calibri" panose="020F0502020204030204" pitchFamily="34" charset="0"/>
              </a:rPr>
              <a:t>() 	y </a:t>
            </a:r>
            <a:r>
              <a:rPr lang="es-MX" dirty="0" err="1">
                <a:latin typeface="Calibri" panose="020F0502020204030204" pitchFamily="34" charset="0"/>
                <a:cs typeface="Calibri" panose="020F0502020204030204" pitchFamily="34" charset="0"/>
              </a:rPr>
              <a:t>processPacket</a:t>
            </a:r>
            <a:r>
              <a:rPr lang="es-MX" dirty="0">
                <a:latin typeface="Calibri" panose="020F0502020204030204" pitchFamily="34" charset="0"/>
                <a:cs typeface="Calibri" panose="020F0502020204030204" pitchFamily="34" charset="0"/>
              </a:rPr>
              <a:t>(</a:t>
            </a:r>
            <a:r>
              <a:rPr lang="es-MX" dirty="0" err="1">
                <a:latin typeface="Calibri" panose="020F0502020204030204" pitchFamily="34" charset="0"/>
                <a:cs typeface="Calibri" panose="020F0502020204030204" pitchFamily="34" charset="0"/>
              </a:rPr>
              <a:t>pk</a:t>
            </a:r>
            <a:r>
              <a:rPr lang="es-MX" dirty="0">
                <a:latin typeface="Calibri" panose="020F0502020204030204" pitchFamily="34" charset="0"/>
                <a:cs typeface="Calibri" panose="020F0502020204030204" pitchFamily="34" charset="0"/>
              </a:rPr>
              <a:t>)</a:t>
            </a:r>
          </a:p>
          <a:p>
            <a:pPr marL="0" indent="0"/>
            <a:endParaRPr lang="es-MX" dirty="0">
              <a:latin typeface="Calibri" panose="020F0502020204030204" pitchFamily="34" charset="0"/>
              <a:cs typeface="Calibri" panose="020F0502020204030204" pitchFamily="34" charset="0"/>
            </a:endParaRPr>
          </a:p>
        </p:txBody>
      </p:sp>
      <p:pic>
        <p:nvPicPr>
          <p:cNvPr id="12" name="Imagen 11">
            <a:extLst>
              <a:ext uri="{FF2B5EF4-FFF2-40B4-BE49-F238E27FC236}">
                <a16:creationId xmlns:a16="http://schemas.microsoft.com/office/drawing/2014/main" id="{801029D2-A59A-80F6-17F7-3459C00004B0}"/>
              </a:ext>
            </a:extLst>
          </p:cNvPr>
          <p:cNvPicPr>
            <a:picLocks noChangeAspect="1"/>
          </p:cNvPicPr>
          <p:nvPr/>
        </p:nvPicPr>
        <p:blipFill>
          <a:blip r:embed="rId3"/>
          <a:stretch>
            <a:fillRect/>
          </a:stretch>
        </p:blipFill>
        <p:spPr>
          <a:xfrm>
            <a:off x="1460454" y="1458255"/>
            <a:ext cx="2030728" cy="1322235"/>
          </a:xfrm>
          <a:prstGeom prst="rect">
            <a:avLst/>
          </a:prstGeom>
        </p:spPr>
      </p:pic>
      <p:pic>
        <p:nvPicPr>
          <p:cNvPr id="14" name="Imagen 13">
            <a:extLst>
              <a:ext uri="{FF2B5EF4-FFF2-40B4-BE49-F238E27FC236}">
                <a16:creationId xmlns:a16="http://schemas.microsoft.com/office/drawing/2014/main" id="{346C8F38-FACA-9FE3-37A7-E99B2B7F016A}"/>
              </a:ext>
            </a:extLst>
          </p:cNvPr>
          <p:cNvPicPr>
            <a:picLocks noChangeAspect="1"/>
          </p:cNvPicPr>
          <p:nvPr/>
        </p:nvPicPr>
        <p:blipFill>
          <a:blip r:embed="rId4"/>
          <a:stretch>
            <a:fillRect/>
          </a:stretch>
        </p:blipFill>
        <p:spPr>
          <a:xfrm>
            <a:off x="4181201" y="1455757"/>
            <a:ext cx="2448393" cy="1390873"/>
          </a:xfrm>
          <a:prstGeom prst="rect">
            <a:avLst/>
          </a:prstGeom>
        </p:spPr>
      </p:pic>
      <p:pic>
        <p:nvPicPr>
          <p:cNvPr id="15" name="Imagen 14" descr="Un dibujo de una cara con ojos y boca&#10;&#10;Descripción generada automáticamente con confianza baja">
            <a:extLst>
              <a:ext uri="{FF2B5EF4-FFF2-40B4-BE49-F238E27FC236}">
                <a16:creationId xmlns:a16="http://schemas.microsoft.com/office/drawing/2014/main" id="{54EA6B2D-0EA5-94D5-54D8-71BCFA682EE4}"/>
              </a:ext>
            </a:extLst>
          </p:cNvPr>
          <p:cNvPicPr>
            <a:picLocks noChangeAspect="1"/>
          </p:cNvPicPr>
          <p:nvPr/>
        </p:nvPicPr>
        <p:blipFill>
          <a:blip r:embed="rId5"/>
          <a:stretch>
            <a:fillRect/>
          </a:stretch>
        </p:blipFill>
        <p:spPr>
          <a:xfrm>
            <a:off x="114686" y="3394551"/>
            <a:ext cx="3519170" cy="1630045"/>
          </a:xfrm>
          <a:prstGeom prst="rect">
            <a:avLst/>
          </a:prstGeom>
        </p:spPr>
      </p:pic>
    </p:spTree>
    <p:extLst>
      <p:ext uri="{BB962C8B-B14F-4D97-AF65-F5344CB8AC3E}">
        <p14:creationId xmlns:p14="http://schemas.microsoft.com/office/powerpoint/2010/main" val="27933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6"/>
          <p:cNvSpPr txBox="1">
            <a:spLocks noGrp="1"/>
          </p:cNvSpPr>
          <p:nvPr>
            <p:ph type="title"/>
          </p:nvPr>
        </p:nvSpPr>
        <p:spPr>
          <a:xfrm>
            <a:off x="-2454275" y="1829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IBM Plex Sans KR SemiBold" panose="020B0604020202020204" charset="-127"/>
                <a:ea typeface="IBM Plex Sans KR SemiBold" panose="020B0604020202020204" charset="-127"/>
              </a:rPr>
              <a:t>Resultados</a:t>
            </a:r>
            <a:endParaRPr dirty="0">
              <a:latin typeface="IBM Plex Sans KR SemiBold" panose="020B0604020202020204" charset="-127"/>
              <a:ea typeface="IBM Plex Sans KR SemiBold" panose="020B0604020202020204" charset="-127"/>
            </a:endParaRPr>
          </a:p>
        </p:txBody>
      </p:sp>
      <p:sp>
        <p:nvSpPr>
          <p:cNvPr id="422" name="Google Shape;422;p46"/>
          <p:cNvSpPr txBox="1">
            <a:spLocks noGrp="1"/>
          </p:cNvSpPr>
          <p:nvPr>
            <p:ph type="subTitle" idx="1"/>
          </p:nvPr>
        </p:nvSpPr>
        <p:spPr>
          <a:xfrm>
            <a:off x="3560400" y="289012"/>
            <a:ext cx="5583600" cy="933300"/>
          </a:xfrm>
          <a:prstGeom prst="rect">
            <a:avLst/>
          </a:prstGeom>
        </p:spPr>
        <p:txBody>
          <a:bodyPr spcFirstLastPara="1" wrap="square" lIns="91425" tIns="91425" rIns="91425" bIns="91425" anchor="t" anchorCtr="0">
            <a:noAutofit/>
          </a:bodyPr>
          <a:lstStyle/>
          <a:p>
            <a:pPr marL="114300" indent="0" algn="just">
              <a:lnSpc>
                <a:spcPct val="200000"/>
              </a:lnSpc>
              <a:spcBef>
                <a:spcPts val="600"/>
              </a:spcBef>
              <a:spcAft>
                <a:spcPts val="600"/>
              </a:spcAft>
            </a:pPr>
            <a:r>
              <a:rPr lang="es-MX" sz="1800" dirty="0">
                <a:latin typeface="Calibri" panose="020F0502020204030204" pitchFamily="34" charset="0"/>
                <a:ea typeface="Times New Roman" panose="02020603050405020304" pitchFamily="18" charset="0"/>
                <a:cs typeface="Calibri" panose="020F0502020204030204" pitchFamily="34" charset="0"/>
              </a:rPr>
              <a:t>Configuración:</a:t>
            </a:r>
          </a:p>
          <a:p>
            <a:pPr algn="just">
              <a:lnSpc>
                <a:spcPct val="200000"/>
              </a:lnSpc>
              <a:spcBef>
                <a:spcPts val="600"/>
              </a:spcBef>
              <a:spcAft>
                <a:spcPts val="600"/>
              </a:spcAft>
              <a:buSzPct val="180000"/>
              <a:buFont typeface="Arial" panose="020B0604020202020204" pitchFamily="34" charset="0"/>
              <a:buChar char="•"/>
            </a:pPr>
            <a:r>
              <a:rPr lang="es-MX" sz="1800" dirty="0">
                <a:effectLst/>
                <a:latin typeface="Calibri" panose="020F0502020204030204" pitchFamily="34" charset="0"/>
                <a:ea typeface="Times New Roman" panose="02020603050405020304" pitchFamily="18" charset="0"/>
                <a:cs typeface="Calibri" panose="020F0502020204030204" pitchFamily="34" charset="0"/>
              </a:rPr>
              <a:t>Frecuencia de transmisión: 5.9 GHz</a:t>
            </a:r>
          </a:p>
          <a:p>
            <a:pPr algn="just">
              <a:lnSpc>
                <a:spcPct val="200000"/>
              </a:lnSpc>
              <a:spcBef>
                <a:spcPts val="600"/>
              </a:spcBef>
              <a:spcAft>
                <a:spcPts val="600"/>
              </a:spcAft>
              <a:buSzPct val="180000"/>
              <a:buFont typeface="Arial" panose="020B0604020202020204" pitchFamily="34" charset="0"/>
              <a:buChar char="•"/>
            </a:pPr>
            <a:r>
              <a:rPr lang="es-MX" sz="1800" dirty="0">
                <a:latin typeface="Calibri" panose="020F0502020204030204" pitchFamily="34" charset="0"/>
                <a:ea typeface="Times New Roman" panose="02020603050405020304" pitchFamily="18" charset="0"/>
                <a:cs typeface="Calibri" panose="020F0502020204030204" pitchFamily="34" charset="0"/>
              </a:rPr>
              <a:t>P</a:t>
            </a:r>
            <a:r>
              <a:rPr lang="es-MX" sz="1800" dirty="0">
                <a:effectLst/>
                <a:latin typeface="Calibri" panose="020F0502020204030204" pitchFamily="34" charset="0"/>
                <a:ea typeface="Times New Roman" panose="02020603050405020304" pitchFamily="18" charset="0"/>
                <a:cs typeface="Calibri" panose="020F0502020204030204" pitchFamily="34" charset="0"/>
              </a:rPr>
              <a:t>otencia máxima de 200 </a:t>
            </a:r>
            <a:r>
              <a:rPr lang="es-MX" sz="1800" dirty="0" err="1">
                <a:effectLst/>
                <a:latin typeface="Calibri" panose="020F0502020204030204" pitchFamily="34" charset="0"/>
                <a:ea typeface="Times New Roman" panose="02020603050405020304" pitchFamily="18" charset="0"/>
                <a:cs typeface="Calibri" panose="020F0502020204030204" pitchFamily="34" charset="0"/>
              </a:rPr>
              <a:t>mW</a:t>
            </a:r>
            <a:r>
              <a:rPr lang="es-MX" sz="1800" dirty="0">
                <a:effectLst/>
                <a:latin typeface="Calibri" panose="020F0502020204030204" pitchFamily="34" charset="0"/>
                <a:ea typeface="Times New Roman" panose="02020603050405020304" pitchFamily="18" charset="0"/>
                <a:cs typeface="Calibri" panose="020F0502020204030204" pitchFamily="34" charset="0"/>
              </a:rPr>
              <a:t> (23 dBm)</a:t>
            </a:r>
          </a:p>
          <a:p>
            <a:pPr algn="just">
              <a:lnSpc>
                <a:spcPct val="200000"/>
              </a:lnSpc>
              <a:spcBef>
                <a:spcPts val="600"/>
              </a:spcBef>
              <a:spcAft>
                <a:spcPts val="600"/>
              </a:spcAft>
              <a:buSzPct val="180000"/>
              <a:buFont typeface="Arial" panose="020B0604020202020204" pitchFamily="34" charset="0"/>
              <a:buChar char="•"/>
            </a:pPr>
            <a:r>
              <a:rPr lang="es-MX" sz="1800" dirty="0">
                <a:latin typeface="Calibri" panose="020F0502020204030204" pitchFamily="34" charset="0"/>
                <a:ea typeface="Times New Roman" panose="02020603050405020304" pitchFamily="18" charset="0"/>
                <a:cs typeface="Calibri" panose="020F0502020204030204" pitchFamily="34" charset="0"/>
              </a:rPr>
              <a:t>Sensibilidad del receptor</a:t>
            </a:r>
            <a:r>
              <a:rPr lang="es-MX" sz="1800" dirty="0">
                <a:effectLst/>
                <a:latin typeface="Calibri" panose="020F0502020204030204" pitchFamily="34" charset="0"/>
                <a:ea typeface="Times New Roman" panose="02020603050405020304" pitchFamily="18" charset="0"/>
                <a:cs typeface="Calibri" panose="020F0502020204030204" pitchFamily="34" charset="0"/>
              </a:rPr>
              <a:t> -85 dBm.</a:t>
            </a:r>
          </a:p>
          <a:p>
            <a:pPr algn="just">
              <a:lnSpc>
                <a:spcPct val="200000"/>
              </a:lnSpc>
              <a:spcBef>
                <a:spcPts val="600"/>
              </a:spcBef>
              <a:spcAft>
                <a:spcPts val="600"/>
              </a:spcAft>
              <a:buSzPct val="180000"/>
              <a:buFont typeface="Arial" panose="020B0604020202020204" pitchFamily="34" charset="0"/>
              <a:buChar char="•"/>
            </a:pPr>
            <a:r>
              <a:rPr lang="es-MX" sz="1800" dirty="0">
                <a:latin typeface="Calibri" panose="020F0502020204030204" pitchFamily="34" charset="0"/>
                <a:ea typeface="Times New Roman" panose="02020603050405020304" pitchFamily="18" charset="0"/>
                <a:cs typeface="Calibri" panose="020F0502020204030204" pitchFamily="34" charset="0"/>
              </a:rPr>
              <a:t>Modelo de pérdidas: Ideal </a:t>
            </a:r>
            <a:r>
              <a:rPr lang="es-MX" sz="1800" dirty="0" err="1">
                <a:latin typeface="Calibri" panose="020F0502020204030204" pitchFamily="34" charset="0"/>
                <a:ea typeface="Times New Roman" panose="02020603050405020304" pitchFamily="18" charset="0"/>
                <a:cs typeface="Calibri" panose="020F0502020204030204" pitchFamily="34" charset="0"/>
              </a:rPr>
              <a:t>obstacle</a:t>
            </a:r>
            <a:r>
              <a:rPr lang="es-MX" sz="1800" dirty="0">
                <a:latin typeface="Calibri" panose="020F0502020204030204" pitchFamily="34" charset="0"/>
                <a:ea typeface="Times New Roman" panose="02020603050405020304" pitchFamily="18" charset="0"/>
                <a:cs typeface="Calibri" panose="020F0502020204030204" pitchFamily="34" charset="0"/>
              </a:rPr>
              <a:t> </a:t>
            </a:r>
            <a:r>
              <a:rPr lang="es-MX" sz="1800" dirty="0" err="1">
                <a:latin typeface="Calibri" panose="020F0502020204030204" pitchFamily="34" charset="0"/>
                <a:ea typeface="Times New Roman" panose="02020603050405020304" pitchFamily="18" charset="0"/>
                <a:cs typeface="Calibri" panose="020F0502020204030204" pitchFamily="34" charset="0"/>
              </a:rPr>
              <a:t>loss</a:t>
            </a:r>
            <a:endParaRPr lang="es-MX" sz="18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200000"/>
              </a:lnSpc>
              <a:spcBef>
                <a:spcPts val="600"/>
              </a:spcBef>
              <a:spcAft>
                <a:spcPts val="600"/>
              </a:spcAft>
              <a:buSzPct val="180000"/>
              <a:buFont typeface="Arial" panose="020B0604020202020204" pitchFamily="34" charset="0"/>
              <a:buChar char="•"/>
            </a:pPr>
            <a:r>
              <a:rPr lang="es-MX" sz="1800" dirty="0">
                <a:effectLst/>
                <a:latin typeface="Calibri" panose="020F0502020204030204" pitchFamily="34" charset="0"/>
                <a:ea typeface="Times New Roman" panose="02020603050405020304" pitchFamily="18" charset="0"/>
                <a:cs typeface="Calibri" panose="020F0502020204030204" pitchFamily="34" charset="0"/>
              </a:rPr>
              <a:t>Duración de las rutas activas 0.5 segundos</a:t>
            </a:r>
          </a:p>
        </p:txBody>
      </p:sp>
      <p:sp>
        <p:nvSpPr>
          <p:cNvPr id="425" name="Google Shape;425;p46"/>
          <p:cNvSpPr txBox="1">
            <a:spLocks noGrp="1"/>
          </p:cNvSpPr>
          <p:nvPr>
            <p:ph type="subTitle" idx="4"/>
          </p:nvPr>
        </p:nvSpPr>
        <p:spPr>
          <a:xfrm>
            <a:off x="265206" y="1071465"/>
            <a:ext cx="29376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IBM Plex Sans KR SemiBold" panose="020B0604020202020204" charset="-127"/>
                <a:ea typeface="IBM Plex Sans KR SemiBold" panose="020B0604020202020204" charset="-127"/>
              </a:rPr>
              <a:t>Simulación 1: AODV</a:t>
            </a:r>
            <a:endParaRPr sz="2000" dirty="0">
              <a:latin typeface="IBM Plex Sans KR SemiBold" panose="020B0604020202020204" charset="-127"/>
              <a:ea typeface="IBM Plex Sans KR SemiBold" panose="020B0604020202020204" charset="-127"/>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7"/>
          <p:cNvSpPr txBox="1">
            <a:spLocks noGrp="1"/>
          </p:cNvSpPr>
          <p:nvPr>
            <p:ph type="title"/>
          </p:nvPr>
        </p:nvSpPr>
        <p:spPr>
          <a:xfrm>
            <a:off x="383027" y="226034"/>
            <a:ext cx="332071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Calibri" panose="020F0502020204030204" pitchFamily="34" charset="0"/>
                <a:ea typeface="IBM Plex Sans KR SemiBold" panose="020B0604020202020204" charset="-127"/>
                <a:cs typeface="Calibri" panose="020F0502020204030204" pitchFamily="34" charset="0"/>
              </a:rPr>
              <a:t>Simulación 1</a:t>
            </a:r>
            <a:endParaRPr b="1" dirty="0">
              <a:latin typeface="Calibri" panose="020F0502020204030204" pitchFamily="34" charset="0"/>
              <a:ea typeface="IBM Plex Sans KR SemiBold" panose="020B0604020202020204" charset="-127"/>
              <a:cs typeface="Calibri" panose="020F0502020204030204" pitchFamily="34" charset="0"/>
            </a:endParaRPr>
          </a:p>
        </p:txBody>
      </p:sp>
      <p:pic>
        <p:nvPicPr>
          <p:cNvPr id="14" name="Imagen 13" descr="Gráfico, Gráfico de líneas&#10;&#10;Descripción generada automáticamente">
            <a:extLst>
              <a:ext uri="{FF2B5EF4-FFF2-40B4-BE49-F238E27FC236}">
                <a16:creationId xmlns:a16="http://schemas.microsoft.com/office/drawing/2014/main" id="{0881D706-ECB3-3C3C-4872-0F757CF0F9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478" y="2894266"/>
            <a:ext cx="4327487" cy="2023200"/>
          </a:xfrm>
          <a:prstGeom prst="rect">
            <a:avLst/>
          </a:prstGeom>
          <a:noFill/>
        </p:spPr>
      </p:pic>
      <p:pic>
        <p:nvPicPr>
          <p:cNvPr id="15" name="Imagen 14" descr="Gráfico, Gráfico de líneas&#10;&#10;Descripción generada automáticamente">
            <a:extLst>
              <a:ext uri="{FF2B5EF4-FFF2-40B4-BE49-F238E27FC236}">
                <a16:creationId xmlns:a16="http://schemas.microsoft.com/office/drawing/2014/main" id="{1B606FD3-A99B-125A-F2DF-70A5F643A2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81524" y="2878282"/>
            <a:ext cx="4425998" cy="2023598"/>
          </a:xfrm>
          <a:prstGeom prst="rect">
            <a:avLst/>
          </a:prstGeom>
          <a:noFill/>
        </p:spPr>
      </p:pic>
      <p:pic>
        <p:nvPicPr>
          <p:cNvPr id="17" name="Imagen 16">
            <a:extLst>
              <a:ext uri="{FF2B5EF4-FFF2-40B4-BE49-F238E27FC236}">
                <a16:creationId xmlns:a16="http://schemas.microsoft.com/office/drawing/2014/main" id="{02889F6C-AE5A-1C0B-A005-9F155A88C6D9}"/>
              </a:ext>
            </a:extLst>
          </p:cNvPr>
          <p:cNvPicPr>
            <a:picLocks noChangeAspect="1"/>
          </p:cNvPicPr>
          <p:nvPr/>
        </p:nvPicPr>
        <p:blipFill>
          <a:blip r:embed="rId5"/>
          <a:stretch>
            <a:fillRect/>
          </a:stretch>
        </p:blipFill>
        <p:spPr>
          <a:xfrm>
            <a:off x="4640144" y="209150"/>
            <a:ext cx="4308758" cy="224907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719999" y="457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mj-lt"/>
                <a:ea typeface="IBM Plex Sans KR SemiBold" panose="020B0604020202020204" charset="-127"/>
              </a:rPr>
              <a:t>Simulación 2</a:t>
            </a:r>
            <a:endParaRPr b="1" dirty="0">
              <a:latin typeface="+mj-lt"/>
              <a:ea typeface="IBM Plex Sans KR SemiBold" panose="020B0604020202020204" charset="-127"/>
            </a:endParaRPr>
          </a:p>
        </p:txBody>
      </p:sp>
      <p:graphicFrame>
        <p:nvGraphicFramePr>
          <p:cNvPr id="26" name="Tabla 25">
            <a:extLst>
              <a:ext uri="{FF2B5EF4-FFF2-40B4-BE49-F238E27FC236}">
                <a16:creationId xmlns:a16="http://schemas.microsoft.com/office/drawing/2014/main" id="{AADA83CC-7548-CB38-3AD6-6E7848466DCA}"/>
              </a:ext>
            </a:extLst>
          </p:cNvPr>
          <p:cNvGraphicFramePr>
            <a:graphicFrameLocks noGrp="1"/>
          </p:cNvGraphicFramePr>
          <p:nvPr>
            <p:extLst>
              <p:ext uri="{D42A27DB-BD31-4B8C-83A1-F6EECF244321}">
                <p14:modId xmlns:p14="http://schemas.microsoft.com/office/powerpoint/2010/main" val="3074351365"/>
              </p:ext>
            </p:extLst>
          </p:nvPr>
        </p:nvGraphicFramePr>
        <p:xfrm>
          <a:off x="437603" y="618497"/>
          <a:ext cx="8268791" cy="4230837"/>
        </p:xfrm>
        <a:graphic>
          <a:graphicData uri="http://schemas.openxmlformats.org/drawingml/2006/table">
            <a:tbl>
              <a:tblPr firstRow="1" firstCol="1" bandRow="1">
                <a:tableStyleId>{5D4F71B8-AE37-4695-AC82-5C018051C1F9}</a:tableStyleId>
              </a:tblPr>
              <a:tblGrid>
                <a:gridCol w="1059139">
                  <a:extLst>
                    <a:ext uri="{9D8B030D-6E8A-4147-A177-3AD203B41FA5}">
                      <a16:colId xmlns:a16="http://schemas.microsoft.com/office/drawing/2014/main" val="686105285"/>
                    </a:ext>
                  </a:extLst>
                </a:gridCol>
                <a:gridCol w="1181733">
                  <a:extLst>
                    <a:ext uri="{9D8B030D-6E8A-4147-A177-3AD203B41FA5}">
                      <a16:colId xmlns:a16="http://schemas.microsoft.com/office/drawing/2014/main" val="2201778169"/>
                    </a:ext>
                  </a:extLst>
                </a:gridCol>
                <a:gridCol w="1063308">
                  <a:extLst>
                    <a:ext uri="{9D8B030D-6E8A-4147-A177-3AD203B41FA5}">
                      <a16:colId xmlns:a16="http://schemas.microsoft.com/office/drawing/2014/main" val="4070454493"/>
                    </a:ext>
                  </a:extLst>
                </a:gridCol>
                <a:gridCol w="1302658">
                  <a:extLst>
                    <a:ext uri="{9D8B030D-6E8A-4147-A177-3AD203B41FA5}">
                      <a16:colId xmlns:a16="http://schemas.microsoft.com/office/drawing/2014/main" val="4221787157"/>
                    </a:ext>
                  </a:extLst>
                </a:gridCol>
                <a:gridCol w="1416078">
                  <a:extLst>
                    <a:ext uri="{9D8B030D-6E8A-4147-A177-3AD203B41FA5}">
                      <a16:colId xmlns:a16="http://schemas.microsoft.com/office/drawing/2014/main" val="312522128"/>
                    </a:ext>
                  </a:extLst>
                </a:gridCol>
                <a:gridCol w="1181733">
                  <a:extLst>
                    <a:ext uri="{9D8B030D-6E8A-4147-A177-3AD203B41FA5}">
                      <a16:colId xmlns:a16="http://schemas.microsoft.com/office/drawing/2014/main" val="3765784231"/>
                    </a:ext>
                  </a:extLst>
                </a:gridCol>
                <a:gridCol w="1064142">
                  <a:extLst>
                    <a:ext uri="{9D8B030D-6E8A-4147-A177-3AD203B41FA5}">
                      <a16:colId xmlns:a16="http://schemas.microsoft.com/office/drawing/2014/main" val="3968351070"/>
                    </a:ext>
                  </a:extLst>
                </a:gridCol>
              </a:tblGrid>
              <a:tr h="928134">
                <a:tc>
                  <a:txBody>
                    <a:bodyPr/>
                    <a:lstStyle/>
                    <a:p>
                      <a:pPr algn="ctr">
                        <a:lnSpc>
                          <a:spcPct val="100000"/>
                        </a:lnSpc>
                        <a:spcBef>
                          <a:spcPts val="1200"/>
                        </a:spcBef>
                        <a:spcAft>
                          <a:spcPts val="600"/>
                        </a:spcAft>
                      </a:pPr>
                      <a:r>
                        <a:rPr lang="es-MX" sz="1400">
                          <a:solidFill>
                            <a:schemeClr val="tx1"/>
                          </a:solidFill>
                          <a:effectLst/>
                          <a:latin typeface="Calibri" panose="020F0502020204030204" pitchFamily="34" charset="0"/>
                          <a:cs typeface="Calibri" panose="020F0502020204030204" pitchFamily="34" charset="0"/>
                        </a:rPr>
                        <a:t>Velocidad </a:t>
                      </a:r>
                      <a:endParaRPr lang="es-MX" sz="14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100000"/>
                        </a:lnSpc>
                        <a:spcBef>
                          <a:spcPts val="1200"/>
                        </a:spcBef>
                        <a:spcAft>
                          <a:spcPts val="600"/>
                        </a:spcAft>
                      </a:pPr>
                      <a:r>
                        <a:rPr lang="es-MX" sz="1400">
                          <a:solidFill>
                            <a:schemeClr val="tx1"/>
                          </a:solidFill>
                          <a:effectLst/>
                          <a:latin typeface="Calibri" panose="020F0502020204030204" pitchFamily="34" charset="0"/>
                          <a:cs typeface="Calibri" panose="020F0502020204030204" pitchFamily="34" charset="0"/>
                        </a:rPr>
                        <a:t>Intervalo de transmisión</a:t>
                      </a:r>
                      <a:endParaRPr lang="es-MX" sz="14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100000"/>
                        </a:lnSpc>
                        <a:spcBef>
                          <a:spcPts val="1200"/>
                        </a:spcBef>
                        <a:spcAft>
                          <a:spcPts val="600"/>
                        </a:spcAft>
                      </a:pPr>
                      <a:r>
                        <a:rPr lang="es-MX" sz="1400" dirty="0">
                          <a:solidFill>
                            <a:schemeClr val="tx1"/>
                          </a:solidFill>
                          <a:effectLst/>
                          <a:latin typeface="Calibri" panose="020F0502020204030204" pitchFamily="34" charset="0"/>
                          <a:cs typeface="Calibri" panose="020F0502020204030204" pitchFamily="34" charset="0"/>
                        </a:rPr>
                        <a:t>Duración de la simulación</a:t>
                      </a:r>
                      <a:endParaRPr lang="es-MX"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100000"/>
                        </a:lnSpc>
                        <a:spcBef>
                          <a:spcPts val="1200"/>
                        </a:spcBef>
                        <a:spcAft>
                          <a:spcPts val="600"/>
                        </a:spcAft>
                      </a:pPr>
                      <a:r>
                        <a:rPr lang="es-MX" sz="1400">
                          <a:solidFill>
                            <a:schemeClr val="tx1"/>
                          </a:solidFill>
                          <a:effectLst/>
                          <a:latin typeface="Calibri" panose="020F0502020204030204" pitchFamily="34" charset="0"/>
                          <a:cs typeface="Calibri" panose="020F0502020204030204" pitchFamily="34" charset="0"/>
                        </a:rPr>
                        <a:t>Mensajes programados para el envío</a:t>
                      </a:r>
                      <a:endParaRPr lang="es-MX" sz="14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100000"/>
                        </a:lnSpc>
                        <a:spcBef>
                          <a:spcPts val="1200"/>
                        </a:spcBef>
                        <a:spcAft>
                          <a:spcPts val="600"/>
                        </a:spcAft>
                      </a:pPr>
                      <a:r>
                        <a:rPr lang="es-MX" sz="1400" dirty="0">
                          <a:solidFill>
                            <a:schemeClr val="tx1"/>
                          </a:solidFill>
                          <a:effectLst/>
                          <a:latin typeface="Calibri" panose="020F0502020204030204" pitchFamily="34" charset="0"/>
                          <a:cs typeface="Calibri" panose="020F0502020204030204" pitchFamily="34" charset="0"/>
                        </a:rPr>
                        <a:t>Retransmisiones en promedio</a:t>
                      </a:r>
                      <a:endParaRPr lang="es-MX"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100000"/>
                        </a:lnSpc>
                        <a:spcBef>
                          <a:spcPts val="1200"/>
                        </a:spcBef>
                        <a:spcAft>
                          <a:spcPts val="600"/>
                        </a:spcAft>
                      </a:pPr>
                      <a:r>
                        <a:rPr lang="es-MX" sz="1400">
                          <a:solidFill>
                            <a:schemeClr val="tx1"/>
                          </a:solidFill>
                          <a:effectLst/>
                          <a:latin typeface="Calibri" panose="020F0502020204030204" pitchFamily="34" charset="0"/>
                          <a:cs typeface="Calibri" panose="020F0502020204030204" pitchFamily="34" charset="0"/>
                        </a:rPr>
                        <a:t>Mensajes enviados por nodo en promedio</a:t>
                      </a:r>
                      <a:endParaRPr lang="es-MX" sz="14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100000"/>
                        </a:lnSpc>
                        <a:spcBef>
                          <a:spcPts val="1200"/>
                        </a:spcBef>
                        <a:spcAft>
                          <a:spcPts val="600"/>
                        </a:spcAft>
                      </a:pPr>
                      <a:r>
                        <a:rPr lang="es-MX" sz="1400" dirty="0">
                          <a:solidFill>
                            <a:schemeClr val="tx1"/>
                          </a:solidFill>
                          <a:effectLst/>
                          <a:latin typeface="Calibri" panose="020F0502020204030204" pitchFamily="34" charset="0"/>
                          <a:cs typeface="Calibri" panose="020F0502020204030204" pitchFamily="34" charset="0"/>
                        </a:rPr>
                        <a:t>Mensajes recibidos promedio</a:t>
                      </a:r>
                      <a:endParaRPr lang="es-MX" sz="14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extLst>
                  <a:ext uri="{0D108BD9-81ED-4DB2-BD59-A6C34878D82A}">
                    <a16:rowId xmlns:a16="http://schemas.microsoft.com/office/drawing/2014/main" val="696469708"/>
                  </a:ext>
                </a:extLst>
              </a:tr>
              <a:tr h="263126">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30 km/h</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1s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40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41</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242</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288</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985</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extLst>
                  <a:ext uri="{0D108BD9-81ED-4DB2-BD59-A6C34878D82A}">
                    <a16:rowId xmlns:a16="http://schemas.microsoft.com/office/drawing/2014/main" val="2512280254"/>
                  </a:ext>
                </a:extLst>
              </a:tr>
              <a:tr h="263126">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30 km/h</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0.5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40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81</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310</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392</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1175</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extLst>
                  <a:ext uri="{0D108BD9-81ED-4DB2-BD59-A6C34878D82A}">
                    <a16:rowId xmlns:a16="http://schemas.microsoft.com/office/drawing/2014/main" val="2676285737"/>
                  </a:ext>
                </a:extLst>
              </a:tr>
              <a:tr h="263126">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30 km/h</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0.2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40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201</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770</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978</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3000</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extLst>
                  <a:ext uri="{0D108BD9-81ED-4DB2-BD59-A6C34878D82A}">
                    <a16:rowId xmlns:a16="http://schemas.microsoft.com/office/drawing/2014/main" val="3825744070"/>
                  </a:ext>
                </a:extLst>
              </a:tr>
              <a:tr h="263126">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50 km/h</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1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24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25</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102</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128</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413</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extLst>
                  <a:ext uri="{0D108BD9-81ED-4DB2-BD59-A6C34878D82A}">
                    <a16:rowId xmlns:a16="http://schemas.microsoft.com/office/drawing/2014/main" val="2288457200"/>
                  </a:ext>
                </a:extLst>
              </a:tr>
              <a:tr h="263126">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50 km/h</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0.5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24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49</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187</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239</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715</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extLst>
                  <a:ext uri="{0D108BD9-81ED-4DB2-BD59-A6C34878D82A}">
                    <a16:rowId xmlns:a16="http://schemas.microsoft.com/office/drawing/2014/main" val="210817152"/>
                  </a:ext>
                </a:extLst>
              </a:tr>
              <a:tr h="263126">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50 km/h</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0.2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24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121</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509</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635</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2094</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extLst>
                  <a:ext uri="{0D108BD9-81ED-4DB2-BD59-A6C34878D82A}">
                    <a16:rowId xmlns:a16="http://schemas.microsoft.com/office/drawing/2014/main" val="3058473911"/>
                  </a:ext>
                </a:extLst>
              </a:tr>
              <a:tr h="263126">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80 km/h</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1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15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16</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57.44</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74.5</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200</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extLst>
                  <a:ext uri="{0D108BD9-81ED-4DB2-BD59-A6C34878D82A}">
                    <a16:rowId xmlns:a16="http://schemas.microsoft.com/office/drawing/2014/main" val="3562205808"/>
                  </a:ext>
                </a:extLst>
              </a:tr>
              <a:tr h="263126">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80 km/h</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0.5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15 s</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31</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110.3</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142.28</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394</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extLst>
                  <a:ext uri="{0D108BD9-81ED-4DB2-BD59-A6C34878D82A}">
                    <a16:rowId xmlns:a16="http://schemas.microsoft.com/office/drawing/2014/main" val="1057393875"/>
                  </a:ext>
                </a:extLst>
              </a:tr>
              <a:tr h="263126">
                <a:tc>
                  <a:txBody>
                    <a:bodyPr/>
                    <a:lstStyle/>
                    <a:p>
                      <a:pPr algn="ctr">
                        <a:lnSpc>
                          <a:spcPct val="2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80 km/h</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0.2 s</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15 s</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76</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281.89</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362</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tc>
                  <a:txBody>
                    <a:bodyPr/>
                    <a:lstStyle/>
                    <a:p>
                      <a:pPr algn="ctr">
                        <a:lnSpc>
                          <a:spcPct val="2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1000.55</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55721" marR="55721" marT="0" marB="0"/>
                </a:tc>
                <a:extLst>
                  <a:ext uri="{0D108BD9-81ED-4DB2-BD59-A6C34878D82A}">
                    <a16:rowId xmlns:a16="http://schemas.microsoft.com/office/drawing/2014/main" val="147413932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8" name="Google Shape;278;p35"/>
          <p:cNvSpPr txBox="1">
            <a:spLocks noGrp="1"/>
          </p:cNvSpPr>
          <p:nvPr>
            <p:ph type="title"/>
          </p:nvPr>
        </p:nvSpPr>
        <p:spPr>
          <a:xfrm>
            <a:off x="-2302549" y="2291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Objetivos</a:t>
            </a:r>
            <a:endParaRPr dirty="0"/>
          </a:p>
        </p:txBody>
      </p:sp>
      <p:sp>
        <p:nvSpPr>
          <p:cNvPr id="279" name="Google Shape;279;p35"/>
          <p:cNvSpPr txBox="1">
            <a:spLocks noGrp="1"/>
          </p:cNvSpPr>
          <p:nvPr>
            <p:ph type="body" idx="4294967295"/>
          </p:nvPr>
        </p:nvSpPr>
        <p:spPr>
          <a:xfrm>
            <a:off x="293914" y="801873"/>
            <a:ext cx="8556171" cy="2565900"/>
          </a:xfrm>
          <a:prstGeom prst="rect">
            <a:avLst/>
          </a:prstGeom>
        </p:spPr>
        <p:txBody>
          <a:bodyPr spcFirstLastPara="1" wrap="square" lIns="91425" tIns="91425" rIns="91425" bIns="91425" anchor="t" anchorCtr="0">
            <a:noAutofit/>
          </a:body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I</a:t>
            </a:r>
            <a:r>
              <a:rPr lang="es-MX" sz="1600" dirty="0">
                <a:effectLst/>
                <a:latin typeface="Calibri" panose="020F0502020204030204" pitchFamily="34" charset="0"/>
                <a:ea typeface="Times New Roman" panose="02020603050405020304" pitchFamily="18" charset="0"/>
                <a:cs typeface="Calibri" panose="020F0502020204030204" pitchFamily="34" charset="0"/>
              </a:rPr>
              <a:t>mplementar sobre el modelo de carro autónomo, un conjunto de algoritmos que le permitan la detección y rastreo de otros autos. </a:t>
            </a:r>
          </a:p>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S</a:t>
            </a:r>
            <a:r>
              <a:rPr lang="es-MX" sz="1600" dirty="0">
                <a:effectLst/>
                <a:latin typeface="Calibri" panose="020F0502020204030204" pitchFamily="34" charset="0"/>
                <a:ea typeface="Times New Roman" panose="02020603050405020304" pitchFamily="18" charset="0"/>
                <a:cs typeface="Calibri" panose="020F0502020204030204" pitchFamily="34" charset="0"/>
              </a:rPr>
              <a:t>imular una red vehicular “vanet”, pensada en tareas de seguridad, al compartir entre los vehículos sus detecciones. </a:t>
            </a: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9" name="Imagen 8" descr="Imagen de la pantalla de un video juego de un carro&#10;&#10;Descripción generada automáticamente con confianza baja">
            <a:extLst>
              <a:ext uri="{FF2B5EF4-FFF2-40B4-BE49-F238E27FC236}">
                <a16:creationId xmlns:a16="http://schemas.microsoft.com/office/drawing/2014/main" id="{F2FF91BB-F5C9-481A-4E4A-099E00FC06AF}"/>
              </a:ext>
            </a:extLst>
          </p:cNvPr>
          <p:cNvPicPr>
            <a:picLocks noChangeAspect="1"/>
          </p:cNvPicPr>
          <p:nvPr/>
        </p:nvPicPr>
        <p:blipFill>
          <a:blip r:embed="rId3"/>
          <a:stretch>
            <a:fillRect/>
          </a:stretch>
        </p:blipFill>
        <p:spPr>
          <a:xfrm>
            <a:off x="5936085" y="2429310"/>
            <a:ext cx="1876926" cy="1876926"/>
          </a:xfrm>
          <a:prstGeom prst="rect">
            <a:avLst/>
          </a:prstGeom>
        </p:spPr>
      </p:pic>
      <p:pic>
        <p:nvPicPr>
          <p:cNvPr id="10" name="Imagen 9" descr="Diagrama&#10;&#10;Descripción generada automáticamente">
            <a:extLst>
              <a:ext uri="{FF2B5EF4-FFF2-40B4-BE49-F238E27FC236}">
                <a16:creationId xmlns:a16="http://schemas.microsoft.com/office/drawing/2014/main" id="{37E8A131-AC0B-DB40-3C41-D8193F78E5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4890" y="2946433"/>
            <a:ext cx="3407110" cy="1656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mj-lt"/>
                <a:ea typeface="IBM Plex Sans KR SemiBold" panose="020B0604020202020204" charset="-127"/>
              </a:rPr>
              <a:t>Simulación 2 – 10 nodos</a:t>
            </a:r>
            <a:endParaRPr sz="2800" b="1" dirty="0">
              <a:latin typeface="+mj-lt"/>
              <a:ea typeface="IBM Plex Sans KR SemiBold" panose="020B0604020202020204" charset="-127"/>
            </a:endParaRPr>
          </a:p>
        </p:txBody>
      </p:sp>
      <p:sp>
        <p:nvSpPr>
          <p:cNvPr id="8" name="Google Shape;506;p49">
            <a:extLst>
              <a:ext uri="{FF2B5EF4-FFF2-40B4-BE49-F238E27FC236}">
                <a16:creationId xmlns:a16="http://schemas.microsoft.com/office/drawing/2014/main" id="{269BD655-3326-5D49-F9AC-1333E88B393E}"/>
              </a:ext>
            </a:extLst>
          </p:cNvPr>
          <p:cNvSpPr txBox="1">
            <a:spLocks/>
          </p:cNvSpPr>
          <p:nvPr/>
        </p:nvSpPr>
        <p:spPr>
          <a:xfrm>
            <a:off x="0" y="351239"/>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sz="1600" dirty="0">
                <a:latin typeface="Calibri" panose="020F0502020204030204" pitchFamily="34" charset="0"/>
                <a:cs typeface="Calibri" panose="020F0502020204030204" pitchFamily="34" charset="0"/>
              </a:rPr>
              <a:t>100 metros</a:t>
            </a:r>
          </a:p>
        </p:txBody>
      </p:sp>
      <p:sp>
        <p:nvSpPr>
          <p:cNvPr id="9" name="Google Shape;506;p49">
            <a:extLst>
              <a:ext uri="{FF2B5EF4-FFF2-40B4-BE49-F238E27FC236}">
                <a16:creationId xmlns:a16="http://schemas.microsoft.com/office/drawing/2014/main" id="{CA194920-762A-4F45-487C-B59C9B7FAAA2}"/>
              </a:ext>
            </a:extLst>
          </p:cNvPr>
          <p:cNvSpPr txBox="1">
            <a:spLocks/>
          </p:cNvSpPr>
          <p:nvPr/>
        </p:nvSpPr>
        <p:spPr>
          <a:xfrm>
            <a:off x="89629" y="2639887"/>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sz="1600" dirty="0">
                <a:latin typeface="Calibri" panose="020F0502020204030204" pitchFamily="34" charset="0"/>
                <a:cs typeface="Calibri" panose="020F0502020204030204" pitchFamily="34" charset="0"/>
              </a:rPr>
              <a:t>200 metros</a:t>
            </a:r>
          </a:p>
        </p:txBody>
      </p:sp>
      <p:pic>
        <p:nvPicPr>
          <p:cNvPr id="17" name="Imagen 16">
            <a:extLst>
              <a:ext uri="{FF2B5EF4-FFF2-40B4-BE49-F238E27FC236}">
                <a16:creationId xmlns:a16="http://schemas.microsoft.com/office/drawing/2014/main" id="{5C65ACEE-DEAC-FD70-A49C-7872ABEF0ACF}"/>
              </a:ext>
            </a:extLst>
          </p:cNvPr>
          <p:cNvPicPr>
            <a:picLocks noChangeAspect="1"/>
          </p:cNvPicPr>
          <p:nvPr/>
        </p:nvPicPr>
        <p:blipFill>
          <a:blip r:embed="rId3"/>
          <a:stretch>
            <a:fillRect/>
          </a:stretch>
        </p:blipFill>
        <p:spPr>
          <a:xfrm>
            <a:off x="527789" y="845994"/>
            <a:ext cx="4295722" cy="1881009"/>
          </a:xfrm>
          <a:prstGeom prst="rect">
            <a:avLst/>
          </a:prstGeom>
        </p:spPr>
      </p:pic>
      <p:pic>
        <p:nvPicPr>
          <p:cNvPr id="19" name="Imagen 18">
            <a:extLst>
              <a:ext uri="{FF2B5EF4-FFF2-40B4-BE49-F238E27FC236}">
                <a16:creationId xmlns:a16="http://schemas.microsoft.com/office/drawing/2014/main" id="{62368871-1E56-876D-A07C-04A37AA581DE}"/>
              </a:ext>
            </a:extLst>
          </p:cNvPr>
          <p:cNvPicPr>
            <a:picLocks noChangeAspect="1"/>
          </p:cNvPicPr>
          <p:nvPr/>
        </p:nvPicPr>
        <p:blipFill>
          <a:blip r:embed="rId4"/>
          <a:stretch>
            <a:fillRect/>
          </a:stretch>
        </p:blipFill>
        <p:spPr>
          <a:xfrm>
            <a:off x="527789" y="3047526"/>
            <a:ext cx="4295722" cy="1881009"/>
          </a:xfrm>
          <a:prstGeom prst="rect">
            <a:avLst/>
          </a:prstGeom>
        </p:spPr>
      </p:pic>
      <p:pic>
        <p:nvPicPr>
          <p:cNvPr id="21" name="Imagen 20">
            <a:extLst>
              <a:ext uri="{FF2B5EF4-FFF2-40B4-BE49-F238E27FC236}">
                <a16:creationId xmlns:a16="http://schemas.microsoft.com/office/drawing/2014/main" id="{5D28F5DC-8B04-BEA3-56D1-E1F37118B6F2}"/>
              </a:ext>
            </a:extLst>
          </p:cNvPr>
          <p:cNvPicPr>
            <a:picLocks noChangeAspect="1"/>
          </p:cNvPicPr>
          <p:nvPr/>
        </p:nvPicPr>
        <p:blipFill>
          <a:blip r:embed="rId5"/>
          <a:stretch>
            <a:fillRect/>
          </a:stretch>
        </p:blipFill>
        <p:spPr>
          <a:xfrm>
            <a:off x="5737479" y="869608"/>
            <a:ext cx="2485619" cy="1881009"/>
          </a:xfrm>
          <a:prstGeom prst="rect">
            <a:avLst/>
          </a:prstGeom>
        </p:spPr>
      </p:pic>
    </p:spTree>
    <p:extLst>
      <p:ext uri="{BB962C8B-B14F-4D97-AF65-F5344CB8AC3E}">
        <p14:creationId xmlns:p14="http://schemas.microsoft.com/office/powerpoint/2010/main" val="283879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720000" y="322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mj-lt"/>
                <a:ea typeface="IBM Plex Sans KR SemiBold" panose="020B0604020202020204" charset="-127"/>
              </a:rPr>
              <a:t>Simulación 2 – 20 nodos</a:t>
            </a:r>
            <a:endParaRPr sz="2800" b="1" dirty="0">
              <a:latin typeface="+mj-lt"/>
              <a:ea typeface="IBM Plex Sans KR SemiBold" panose="020B0604020202020204" charset="-127"/>
            </a:endParaRPr>
          </a:p>
        </p:txBody>
      </p:sp>
      <p:sp>
        <p:nvSpPr>
          <p:cNvPr id="11" name="Google Shape;506;p49">
            <a:extLst>
              <a:ext uri="{FF2B5EF4-FFF2-40B4-BE49-F238E27FC236}">
                <a16:creationId xmlns:a16="http://schemas.microsoft.com/office/drawing/2014/main" id="{030F5492-CC46-9EED-B6E6-3294EE0FEE3C}"/>
              </a:ext>
            </a:extLst>
          </p:cNvPr>
          <p:cNvSpPr txBox="1">
            <a:spLocks/>
          </p:cNvSpPr>
          <p:nvPr/>
        </p:nvSpPr>
        <p:spPr>
          <a:xfrm>
            <a:off x="76427" y="673641"/>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sz="1600" dirty="0">
                <a:latin typeface="Calibri" panose="020F0502020204030204" pitchFamily="34" charset="0"/>
                <a:cs typeface="Calibri" panose="020F0502020204030204" pitchFamily="34" charset="0"/>
              </a:rPr>
              <a:t>100 metros</a:t>
            </a:r>
          </a:p>
        </p:txBody>
      </p:sp>
      <p:sp>
        <p:nvSpPr>
          <p:cNvPr id="12" name="Google Shape;506;p49">
            <a:extLst>
              <a:ext uri="{FF2B5EF4-FFF2-40B4-BE49-F238E27FC236}">
                <a16:creationId xmlns:a16="http://schemas.microsoft.com/office/drawing/2014/main" id="{94D8AD04-94AB-5230-C0EB-663BA7F22D74}"/>
              </a:ext>
            </a:extLst>
          </p:cNvPr>
          <p:cNvSpPr txBox="1">
            <a:spLocks/>
          </p:cNvSpPr>
          <p:nvPr/>
        </p:nvSpPr>
        <p:spPr>
          <a:xfrm>
            <a:off x="6723163" y="3047474"/>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sz="1600" dirty="0">
                <a:latin typeface="Calibri" panose="020F0502020204030204" pitchFamily="34" charset="0"/>
                <a:cs typeface="Calibri" panose="020F0502020204030204" pitchFamily="34" charset="0"/>
              </a:rPr>
              <a:t>200 metros</a:t>
            </a:r>
          </a:p>
        </p:txBody>
      </p:sp>
      <p:pic>
        <p:nvPicPr>
          <p:cNvPr id="13" name="Imagen 12">
            <a:extLst>
              <a:ext uri="{FF2B5EF4-FFF2-40B4-BE49-F238E27FC236}">
                <a16:creationId xmlns:a16="http://schemas.microsoft.com/office/drawing/2014/main" id="{3517F266-17D0-37ED-2960-5D4CFB2D59CA}"/>
              </a:ext>
            </a:extLst>
          </p:cNvPr>
          <p:cNvPicPr>
            <a:picLocks noChangeAspect="1"/>
          </p:cNvPicPr>
          <p:nvPr/>
        </p:nvPicPr>
        <p:blipFill>
          <a:blip r:embed="rId3"/>
          <a:stretch>
            <a:fillRect/>
          </a:stretch>
        </p:blipFill>
        <p:spPr>
          <a:xfrm>
            <a:off x="2238375" y="604994"/>
            <a:ext cx="5648325" cy="2032837"/>
          </a:xfrm>
          <a:prstGeom prst="rect">
            <a:avLst/>
          </a:prstGeom>
        </p:spPr>
      </p:pic>
      <p:pic>
        <p:nvPicPr>
          <p:cNvPr id="15" name="Imagen 14">
            <a:extLst>
              <a:ext uri="{FF2B5EF4-FFF2-40B4-BE49-F238E27FC236}">
                <a16:creationId xmlns:a16="http://schemas.microsoft.com/office/drawing/2014/main" id="{F5173BB5-90AE-5D5D-F929-7C69AA00FCBE}"/>
              </a:ext>
            </a:extLst>
          </p:cNvPr>
          <p:cNvPicPr>
            <a:picLocks noChangeAspect="1"/>
          </p:cNvPicPr>
          <p:nvPr/>
        </p:nvPicPr>
        <p:blipFill>
          <a:blip r:embed="rId4"/>
          <a:stretch>
            <a:fillRect/>
          </a:stretch>
        </p:blipFill>
        <p:spPr>
          <a:xfrm>
            <a:off x="1080084" y="2732041"/>
            <a:ext cx="5293662" cy="2034000"/>
          </a:xfrm>
          <a:prstGeom prst="rect">
            <a:avLst/>
          </a:prstGeom>
        </p:spPr>
      </p:pic>
    </p:spTree>
    <p:extLst>
      <p:ext uri="{BB962C8B-B14F-4D97-AF65-F5344CB8AC3E}">
        <p14:creationId xmlns:p14="http://schemas.microsoft.com/office/powerpoint/2010/main" val="3154504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715147" y="634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mj-lt"/>
              </a:rPr>
              <a:t>Simulación 2 - 30 nodos</a:t>
            </a:r>
            <a:endParaRPr sz="2800" b="1" dirty="0">
              <a:latin typeface="+mj-lt"/>
            </a:endParaRPr>
          </a:p>
        </p:txBody>
      </p:sp>
      <p:sp>
        <p:nvSpPr>
          <p:cNvPr id="11" name="Google Shape;506;p49">
            <a:extLst>
              <a:ext uri="{FF2B5EF4-FFF2-40B4-BE49-F238E27FC236}">
                <a16:creationId xmlns:a16="http://schemas.microsoft.com/office/drawing/2014/main" id="{030F5492-CC46-9EED-B6E6-3294EE0FEE3C}"/>
              </a:ext>
            </a:extLst>
          </p:cNvPr>
          <p:cNvSpPr txBox="1">
            <a:spLocks/>
          </p:cNvSpPr>
          <p:nvPr/>
        </p:nvSpPr>
        <p:spPr>
          <a:xfrm>
            <a:off x="196711" y="1055203"/>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dirty="0"/>
              <a:t>100 metros</a:t>
            </a:r>
          </a:p>
        </p:txBody>
      </p:sp>
      <p:sp>
        <p:nvSpPr>
          <p:cNvPr id="12" name="Google Shape;506;p49">
            <a:extLst>
              <a:ext uri="{FF2B5EF4-FFF2-40B4-BE49-F238E27FC236}">
                <a16:creationId xmlns:a16="http://schemas.microsoft.com/office/drawing/2014/main" id="{94D8AD04-94AB-5230-C0EB-663BA7F22D74}"/>
              </a:ext>
            </a:extLst>
          </p:cNvPr>
          <p:cNvSpPr txBox="1">
            <a:spLocks/>
          </p:cNvSpPr>
          <p:nvPr/>
        </p:nvSpPr>
        <p:spPr>
          <a:xfrm>
            <a:off x="7177949" y="2922877"/>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dirty="0"/>
              <a:t>200 metros</a:t>
            </a:r>
          </a:p>
        </p:txBody>
      </p:sp>
      <p:pic>
        <p:nvPicPr>
          <p:cNvPr id="13" name="Imagen 12">
            <a:extLst>
              <a:ext uri="{FF2B5EF4-FFF2-40B4-BE49-F238E27FC236}">
                <a16:creationId xmlns:a16="http://schemas.microsoft.com/office/drawing/2014/main" id="{1C15FD27-1ACD-2F64-40D8-C070D42F450F}"/>
              </a:ext>
            </a:extLst>
          </p:cNvPr>
          <p:cNvPicPr>
            <a:picLocks noChangeAspect="1"/>
          </p:cNvPicPr>
          <p:nvPr/>
        </p:nvPicPr>
        <p:blipFill>
          <a:blip r:embed="rId3"/>
          <a:stretch>
            <a:fillRect/>
          </a:stretch>
        </p:blipFill>
        <p:spPr>
          <a:xfrm>
            <a:off x="1966051" y="595934"/>
            <a:ext cx="5715000" cy="2157180"/>
          </a:xfrm>
          <a:prstGeom prst="rect">
            <a:avLst/>
          </a:prstGeom>
        </p:spPr>
      </p:pic>
      <p:pic>
        <p:nvPicPr>
          <p:cNvPr id="15" name="Imagen 14">
            <a:extLst>
              <a:ext uri="{FF2B5EF4-FFF2-40B4-BE49-F238E27FC236}">
                <a16:creationId xmlns:a16="http://schemas.microsoft.com/office/drawing/2014/main" id="{F979840E-C973-14EC-4F7A-D76A3117E8DF}"/>
              </a:ext>
            </a:extLst>
          </p:cNvPr>
          <p:cNvPicPr>
            <a:picLocks noChangeAspect="1"/>
          </p:cNvPicPr>
          <p:nvPr/>
        </p:nvPicPr>
        <p:blipFill>
          <a:blip r:embed="rId4"/>
          <a:stretch>
            <a:fillRect/>
          </a:stretch>
        </p:blipFill>
        <p:spPr>
          <a:xfrm>
            <a:off x="1672389" y="2861167"/>
            <a:ext cx="5877622" cy="2194030"/>
          </a:xfrm>
          <a:prstGeom prst="rect">
            <a:avLst/>
          </a:prstGeom>
        </p:spPr>
      </p:pic>
    </p:spTree>
    <p:extLst>
      <p:ext uri="{BB962C8B-B14F-4D97-AF65-F5344CB8AC3E}">
        <p14:creationId xmlns:p14="http://schemas.microsoft.com/office/powerpoint/2010/main" val="3132106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mj-lt"/>
                <a:ea typeface="IBM Plex Sans KR SemiBold" panose="020B0604020202020204" charset="-127"/>
              </a:rPr>
              <a:t>Simulación 2 - tiempos</a:t>
            </a:r>
            <a:endParaRPr b="1" dirty="0">
              <a:latin typeface="+mj-lt"/>
              <a:ea typeface="IBM Plex Sans KR SemiBold" panose="020B0604020202020204" charset="-127"/>
            </a:endParaRPr>
          </a:p>
        </p:txBody>
      </p:sp>
      <p:pic>
        <p:nvPicPr>
          <p:cNvPr id="6" name="Imagen 5">
            <a:extLst>
              <a:ext uri="{FF2B5EF4-FFF2-40B4-BE49-F238E27FC236}">
                <a16:creationId xmlns:a16="http://schemas.microsoft.com/office/drawing/2014/main" id="{5ABEE819-C923-345D-74CC-C7A8B383340B}"/>
              </a:ext>
            </a:extLst>
          </p:cNvPr>
          <p:cNvPicPr>
            <a:picLocks noChangeAspect="1"/>
          </p:cNvPicPr>
          <p:nvPr/>
        </p:nvPicPr>
        <p:blipFill>
          <a:blip r:embed="rId3"/>
          <a:stretch>
            <a:fillRect/>
          </a:stretch>
        </p:blipFill>
        <p:spPr>
          <a:xfrm>
            <a:off x="2359541" y="1364259"/>
            <a:ext cx="4424918" cy="2414981"/>
          </a:xfrm>
          <a:prstGeom prst="rect">
            <a:avLst/>
          </a:prstGeom>
        </p:spPr>
      </p:pic>
    </p:spTree>
    <p:extLst>
      <p:ext uri="{BB962C8B-B14F-4D97-AF65-F5344CB8AC3E}">
        <p14:creationId xmlns:p14="http://schemas.microsoft.com/office/powerpoint/2010/main" val="1214016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024D51C8-7116-D5E0-BE0F-80471E0F88B7}"/>
              </a:ext>
            </a:extLst>
          </p:cNvPr>
          <p:cNvSpPr>
            <a:spLocks noGrp="1"/>
          </p:cNvSpPr>
          <p:nvPr>
            <p:ph type="title"/>
          </p:nvPr>
        </p:nvSpPr>
        <p:spPr/>
        <p:txBody>
          <a:bodyPr/>
          <a:lstStyle/>
          <a:p>
            <a:r>
              <a:rPr lang="es-MX" dirty="0"/>
              <a:t>Intervalos recomendados</a:t>
            </a:r>
          </a:p>
        </p:txBody>
      </p:sp>
      <p:pic>
        <p:nvPicPr>
          <p:cNvPr id="15" name="Imagen 14" descr="Mapa&#10;&#10;Descripción generada automáticamente">
            <a:extLst>
              <a:ext uri="{FF2B5EF4-FFF2-40B4-BE49-F238E27FC236}">
                <a16:creationId xmlns:a16="http://schemas.microsoft.com/office/drawing/2014/main" id="{339DB814-0461-8124-EAD9-E58A7C5CC2F2}"/>
              </a:ext>
            </a:extLst>
          </p:cNvPr>
          <p:cNvPicPr>
            <a:picLocks noChangeAspect="1"/>
          </p:cNvPicPr>
          <p:nvPr/>
        </p:nvPicPr>
        <p:blipFill>
          <a:blip r:embed="rId3"/>
          <a:stretch>
            <a:fillRect/>
          </a:stretch>
        </p:blipFill>
        <p:spPr>
          <a:xfrm>
            <a:off x="406491" y="1089530"/>
            <a:ext cx="2628000" cy="2533912"/>
          </a:xfrm>
          <a:prstGeom prst="rect">
            <a:avLst/>
          </a:prstGeom>
        </p:spPr>
      </p:pic>
      <p:pic>
        <p:nvPicPr>
          <p:cNvPr id="16" name="Imagen 15" descr="Mapa&#10;&#10;Descripción generada automáticamente">
            <a:extLst>
              <a:ext uri="{FF2B5EF4-FFF2-40B4-BE49-F238E27FC236}">
                <a16:creationId xmlns:a16="http://schemas.microsoft.com/office/drawing/2014/main" id="{D081BE88-C4DE-30A0-2EDC-DF6C6E7B2E31}"/>
              </a:ext>
            </a:extLst>
          </p:cNvPr>
          <p:cNvPicPr>
            <a:picLocks noChangeAspect="1"/>
          </p:cNvPicPr>
          <p:nvPr/>
        </p:nvPicPr>
        <p:blipFill>
          <a:blip r:embed="rId4"/>
          <a:stretch>
            <a:fillRect/>
          </a:stretch>
        </p:blipFill>
        <p:spPr>
          <a:xfrm>
            <a:off x="3229655" y="1383479"/>
            <a:ext cx="2628000" cy="2521058"/>
          </a:xfrm>
          <a:prstGeom prst="rect">
            <a:avLst/>
          </a:prstGeom>
        </p:spPr>
      </p:pic>
      <p:pic>
        <p:nvPicPr>
          <p:cNvPr id="17" name="Imagen 16" descr="Mapa&#10;&#10;Descripción generada automáticamente">
            <a:extLst>
              <a:ext uri="{FF2B5EF4-FFF2-40B4-BE49-F238E27FC236}">
                <a16:creationId xmlns:a16="http://schemas.microsoft.com/office/drawing/2014/main" id="{6EBDE8AE-A4D6-7DDF-6F12-CCB3A37A6D41}"/>
              </a:ext>
            </a:extLst>
          </p:cNvPr>
          <p:cNvPicPr>
            <a:picLocks noChangeAspect="1"/>
          </p:cNvPicPr>
          <p:nvPr/>
        </p:nvPicPr>
        <p:blipFill>
          <a:blip r:embed="rId5"/>
          <a:stretch>
            <a:fillRect/>
          </a:stretch>
        </p:blipFill>
        <p:spPr>
          <a:xfrm>
            <a:off x="6137910" y="1744221"/>
            <a:ext cx="2628000" cy="2678460"/>
          </a:xfrm>
          <a:prstGeom prst="rect">
            <a:avLst/>
          </a:prstGeom>
        </p:spPr>
      </p:pic>
      <p:sp>
        <p:nvSpPr>
          <p:cNvPr id="18" name="Google Shape;506;p49">
            <a:extLst>
              <a:ext uri="{FF2B5EF4-FFF2-40B4-BE49-F238E27FC236}">
                <a16:creationId xmlns:a16="http://schemas.microsoft.com/office/drawing/2014/main" id="{9F36291F-B631-3097-21FF-6CF48EAFE243}"/>
              </a:ext>
            </a:extLst>
          </p:cNvPr>
          <p:cNvSpPr txBox="1">
            <a:spLocks/>
          </p:cNvSpPr>
          <p:nvPr/>
        </p:nvSpPr>
        <p:spPr>
          <a:xfrm>
            <a:off x="278313" y="3720197"/>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sz="1600" dirty="0">
                <a:latin typeface="Calibri" panose="020F0502020204030204" pitchFamily="34" charset="0"/>
                <a:cs typeface="Calibri" panose="020F0502020204030204" pitchFamily="34" charset="0"/>
              </a:rPr>
              <a:t>30 km/h</a:t>
            </a:r>
          </a:p>
        </p:txBody>
      </p:sp>
      <p:sp>
        <p:nvSpPr>
          <p:cNvPr id="19" name="Google Shape;506;p49">
            <a:extLst>
              <a:ext uri="{FF2B5EF4-FFF2-40B4-BE49-F238E27FC236}">
                <a16:creationId xmlns:a16="http://schemas.microsoft.com/office/drawing/2014/main" id="{95445FC8-74EF-F711-9457-10AEE7D9DE2B}"/>
              </a:ext>
            </a:extLst>
          </p:cNvPr>
          <p:cNvSpPr txBox="1">
            <a:spLocks/>
          </p:cNvSpPr>
          <p:nvPr/>
        </p:nvSpPr>
        <p:spPr>
          <a:xfrm>
            <a:off x="3107512" y="4038207"/>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sz="1600" dirty="0">
                <a:latin typeface="Calibri" panose="020F0502020204030204" pitchFamily="34" charset="0"/>
                <a:cs typeface="Calibri" panose="020F0502020204030204" pitchFamily="34" charset="0"/>
              </a:rPr>
              <a:t>50 km/h</a:t>
            </a:r>
          </a:p>
        </p:txBody>
      </p:sp>
      <p:sp>
        <p:nvSpPr>
          <p:cNvPr id="20" name="Google Shape;506;p49">
            <a:extLst>
              <a:ext uri="{FF2B5EF4-FFF2-40B4-BE49-F238E27FC236}">
                <a16:creationId xmlns:a16="http://schemas.microsoft.com/office/drawing/2014/main" id="{0F396AE9-33D0-BB80-FED4-4A08BD5D9390}"/>
              </a:ext>
            </a:extLst>
          </p:cNvPr>
          <p:cNvSpPr txBox="1">
            <a:spLocks/>
          </p:cNvSpPr>
          <p:nvPr/>
        </p:nvSpPr>
        <p:spPr>
          <a:xfrm>
            <a:off x="5893624" y="4455942"/>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sz="1600" dirty="0">
                <a:latin typeface="Calibri" panose="020F0502020204030204" pitchFamily="34" charset="0"/>
                <a:cs typeface="Calibri" panose="020F0502020204030204" pitchFamily="34" charset="0"/>
              </a:rPr>
              <a:t>80 km/h</a:t>
            </a:r>
          </a:p>
        </p:txBody>
      </p:sp>
    </p:spTree>
    <p:extLst>
      <p:ext uri="{BB962C8B-B14F-4D97-AF65-F5344CB8AC3E}">
        <p14:creationId xmlns:p14="http://schemas.microsoft.com/office/powerpoint/2010/main" val="1431046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9"/>
          <p:cNvSpPr txBox="1">
            <a:spLocks noGrp="1"/>
          </p:cNvSpPr>
          <p:nvPr>
            <p:ph type="body" idx="1"/>
          </p:nvPr>
        </p:nvSpPr>
        <p:spPr>
          <a:xfrm>
            <a:off x="383178" y="955200"/>
            <a:ext cx="8168540" cy="32331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Chivo"/>
              <a:buChar char="●"/>
            </a:pPr>
            <a:r>
              <a:rPr lang="es-MX" sz="1600" dirty="0">
                <a:latin typeface="Calibri" panose="020F0502020204030204" pitchFamily="34" charset="0"/>
                <a:cs typeface="Calibri" panose="020F0502020204030204" pitchFamily="34" charset="0"/>
              </a:rPr>
              <a:t>Marcar los pasos para continuar con la investigación tanto AutoModelcar, como de </a:t>
            </a:r>
            <a:r>
              <a:rPr lang="es-MX" sz="1600" dirty="0" err="1">
                <a:latin typeface="Calibri" panose="020F0502020204030204" pitchFamily="34" charset="0"/>
                <a:cs typeface="Calibri" panose="020F0502020204030204" pitchFamily="34" charset="0"/>
              </a:rPr>
              <a:t>vanets</a:t>
            </a:r>
            <a:r>
              <a:rPr lang="es-MX" sz="1600" dirty="0">
                <a:latin typeface="Calibri" panose="020F0502020204030204" pitchFamily="34" charset="0"/>
                <a:cs typeface="Calibri" panose="020F0502020204030204" pitchFamily="34" charset="0"/>
              </a:rPr>
              <a:t>.</a:t>
            </a:r>
          </a:p>
          <a:p>
            <a:pPr marL="457200" lvl="0" indent="-317500" algn="l" rtl="0">
              <a:lnSpc>
                <a:spcPct val="100000"/>
              </a:lnSpc>
              <a:spcBef>
                <a:spcPts val="0"/>
              </a:spcBef>
              <a:spcAft>
                <a:spcPts val="0"/>
              </a:spcAft>
              <a:buSzPts val="1400"/>
              <a:buFont typeface="Chivo"/>
              <a:buChar char="●"/>
            </a:pPr>
            <a:endParaRPr lang="es-MX" sz="1600" dirty="0">
              <a:latin typeface="Calibri" panose="020F0502020204030204" pitchFamily="34" charset="0"/>
              <a:cs typeface="Calibri" panose="020F0502020204030204" pitchFamily="34" charset="0"/>
            </a:endParaRPr>
          </a:p>
          <a:p>
            <a:pPr marL="139700" lvl="0" indent="0" algn="l" rtl="0">
              <a:lnSpc>
                <a:spcPct val="100000"/>
              </a:lnSpc>
              <a:spcBef>
                <a:spcPts val="0"/>
              </a:spcBef>
              <a:spcAft>
                <a:spcPts val="600"/>
              </a:spcAft>
              <a:buSzPts val="1400"/>
              <a:buNone/>
            </a:pPr>
            <a:r>
              <a:rPr lang="es-MX" sz="1800" dirty="0">
                <a:solidFill>
                  <a:schemeClr val="tx1"/>
                </a:solidFill>
                <a:latin typeface="Calibri" panose="020F0502020204030204" pitchFamily="34" charset="0"/>
                <a:cs typeface="Calibri" panose="020F0502020204030204" pitchFamily="34" charset="0"/>
              </a:rPr>
              <a:t>AutoModelcar</a:t>
            </a:r>
          </a:p>
          <a:p>
            <a:pPr marL="457200" lvl="0" indent="-317500" algn="l" rtl="0">
              <a:lnSpc>
                <a:spcPct val="100000"/>
              </a:lnSpc>
              <a:spcBef>
                <a:spcPts val="0"/>
              </a:spcBef>
              <a:spcAft>
                <a:spcPts val="0"/>
              </a:spcAft>
              <a:buSzPts val="1400"/>
              <a:buFont typeface="Chivo"/>
              <a:buChar char="●"/>
            </a:pPr>
            <a:r>
              <a:rPr lang="es-MX" sz="1600" dirty="0">
                <a:latin typeface="Calibri" panose="020F0502020204030204" pitchFamily="34" charset="0"/>
                <a:cs typeface="Calibri" panose="020F0502020204030204" pitchFamily="34" charset="0"/>
              </a:rPr>
              <a:t>Mejorar la precisión de los detectores: ampliar los </a:t>
            </a:r>
            <a:r>
              <a:rPr lang="es-MX" sz="1600" dirty="0" err="1">
                <a:latin typeface="Calibri" panose="020F0502020204030204" pitchFamily="34" charset="0"/>
                <a:cs typeface="Calibri" panose="020F0502020204030204" pitchFamily="34" charset="0"/>
              </a:rPr>
              <a:t>datasets</a:t>
            </a:r>
            <a:r>
              <a:rPr lang="es-MX" sz="1600" dirty="0">
                <a:latin typeface="Calibri" panose="020F0502020204030204" pitchFamily="34" charset="0"/>
                <a:cs typeface="Calibri" panose="020F0502020204030204" pitchFamily="34" charset="0"/>
              </a:rPr>
              <a:t>, mejorar el entrenamiento del filtro de cascada.</a:t>
            </a:r>
          </a:p>
          <a:p>
            <a:pPr marL="457200" lvl="0" indent="-317500" algn="l" rtl="0">
              <a:lnSpc>
                <a:spcPct val="100000"/>
              </a:lnSpc>
              <a:spcBef>
                <a:spcPts val="0"/>
              </a:spcBef>
              <a:spcAft>
                <a:spcPts val="0"/>
              </a:spcAft>
              <a:buSzPts val="1400"/>
              <a:buFont typeface="Chivo"/>
              <a:buChar char="●"/>
            </a:pPr>
            <a:r>
              <a:rPr lang="es-MX" sz="1600" dirty="0">
                <a:latin typeface="Calibri" panose="020F0502020204030204" pitchFamily="34" charset="0"/>
                <a:cs typeface="Calibri" panose="020F0502020204030204" pitchFamily="34" charset="0"/>
              </a:rPr>
              <a:t>Dividir la imagen en regiones y aplicar distintos detectores a cada una, junto con el uso del LiDAR para elegir regiones de interés.</a:t>
            </a:r>
          </a:p>
          <a:p>
            <a:pPr marL="457200" lvl="0" indent="-317500" algn="l" rtl="0">
              <a:lnSpc>
                <a:spcPct val="100000"/>
              </a:lnSpc>
              <a:spcBef>
                <a:spcPts val="0"/>
              </a:spcBef>
              <a:spcAft>
                <a:spcPts val="0"/>
              </a:spcAft>
              <a:buSzPts val="1400"/>
              <a:buFont typeface="Chivo"/>
              <a:buChar char="●"/>
            </a:pPr>
            <a:endParaRPr lang="es-MX" sz="1600" dirty="0">
              <a:latin typeface="Calibri" panose="020F0502020204030204" pitchFamily="34" charset="0"/>
              <a:cs typeface="Calibri" panose="020F0502020204030204" pitchFamily="34" charset="0"/>
            </a:endParaRPr>
          </a:p>
          <a:p>
            <a:pPr marL="139700" lvl="0" indent="0" algn="l" rtl="0">
              <a:lnSpc>
                <a:spcPct val="100000"/>
              </a:lnSpc>
              <a:spcBef>
                <a:spcPts val="0"/>
              </a:spcBef>
              <a:spcAft>
                <a:spcPts val="600"/>
              </a:spcAft>
              <a:buSzPts val="1400"/>
              <a:buNone/>
            </a:pPr>
            <a:r>
              <a:rPr lang="es-MX" sz="1800" dirty="0">
                <a:solidFill>
                  <a:schemeClr val="tx1"/>
                </a:solidFill>
                <a:latin typeface="Calibri" panose="020F0502020204030204" pitchFamily="34" charset="0"/>
                <a:cs typeface="Calibri" panose="020F0502020204030204" pitchFamily="34" charset="0"/>
              </a:rPr>
              <a:t>Vanets</a:t>
            </a:r>
          </a:p>
          <a:p>
            <a:pPr marL="457200" lvl="0" indent="-317500" algn="l" rtl="0">
              <a:lnSpc>
                <a:spcPct val="100000"/>
              </a:lnSpc>
              <a:spcBef>
                <a:spcPts val="0"/>
              </a:spcBef>
              <a:spcAft>
                <a:spcPts val="0"/>
              </a:spcAft>
              <a:buSzPts val="1400"/>
              <a:buFont typeface="Chivo"/>
              <a:buChar char="●"/>
            </a:pPr>
            <a:r>
              <a:rPr lang="es-MX" sz="1600" dirty="0">
                <a:latin typeface="Calibri" panose="020F0502020204030204" pitchFamily="34" charset="0"/>
                <a:cs typeface="Calibri" panose="020F0502020204030204" pitchFamily="34" charset="0"/>
              </a:rPr>
              <a:t>Probar con otros patrones de comunicación como </a:t>
            </a:r>
            <a:r>
              <a:rPr lang="es-MX" sz="1600" dirty="0" err="1">
                <a:latin typeface="Calibri" panose="020F0502020204030204" pitchFamily="34" charset="0"/>
                <a:cs typeface="Calibri" panose="020F0502020204030204" pitchFamily="34" charset="0"/>
              </a:rPr>
              <a:t>geocasting</a:t>
            </a:r>
            <a:endParaRPr lang="es-MX" sz="1600" dirty="0">
              <a:latin typeface="Calibri" panose="020F0502020204030204" pitchFamily="34" charset="0"/>
              <a:cs typeface="Calibri" panose="020F0502020204030204" pitchFamily="34" charset="0"/>
            </a:endParaRPr>
          </a:p>
          <a:p>
            <a:pPr marL="457200" lvl="0" indent="-317500" algn="l" rtl="0">
              <a:lnSpc>
                <a:spcPct val="100000"/>
              </a:lnSpc>
              <a:spcBef>
                <a:spcPts val="0"/>
              </a:spcBef>
              <a:spcAft>
                <a:spcPts val="0"/>
              </a:spcAft>
              <a:buSzPts val="1400"/>
              <a:buFont typeface="Chivo"/>
              <a:buChar char="●"/>
            </a:pPr>
            <a:r>
              <a:rPr lang="es-MX" sz="1600" dirty="0">
                <a:latin typeface="Calibri" panose="020F0502020204030204" pitchFamily="34" charset="0"/>
                <a:cs typeface="Calibri" panose="020F0502020204030204" pitchFamily="34" charset="0"/>
              </a:rPr>
              <a:t>Más escenarios que consideren que los vehículos se mueven a distintas velocidades, con otras densidades de tráfico, niveles de ruido</a:t>
            </a:r>
          </a:p>
          <a:p>
            <a:pPr marL="457200" lvl="0" indent="-317500" algn="l" rtl="0">
              <a:lnSpc>
                <a:spcPct val="100000"/>
              </a:lnSpc>
              <a:spcBef>
                <a:spcPts val="0"/>
              </a:spcBef>
              <a:spcAft>
                <a:spcPts val="0"/>
              </a:spcAft>
              <a:buSzPts val="1400"/>
              <a:buFont typeface="Chivo"/>
              <a:buChar char="●"/>
            </a:pPr>
            <a:r>
              <a:rPr lang="es-MX" sz="1600" dirty="0">
                <a:latin typeface="Calibri" panose="020F0502020204030204" pitchFamily="34" charset="0"/>
                <a:cs typeface="Calibri" panose="020F0502020204030204" pitchFamily="34" charset="0"/>
              </a:rPr>
              <a:t>Experimentar con otros modelos </a:t>
            </a:r>
            <a:r>
              <a:rPr lang="es-MX" sz="1600" dirty="0" err="1">
                <a:latin typeface="Calibri" panose="020F0502020204030204" pitchFamily="34" charset="0"/>
                <a:cs typeface="Calibri" panose="020F0502020204030204" pitchFamily="34" charset="0"/>
              </a:rPr>
              <a:t>path</a:t>
            </a:r>
            <a:r>
              <a:rPr lang="es-MX" sz="1600" dirty="0">
                <a:latin typeface="Calibri" panose="020F0502020204030204" pitchFamily="34" charset="0"/>
                <a:cs typeface="Calibri" panose="020F0502020204030204" pitchFamily="34" charset="0"/>
              </a:rPr>
              <a:t> </a:t>
            </a:r>
            <a:r>
              <a:rPr lang="es-MX" sz="1600" dirty="0" err="1">
                <a:latin typeface="Calibri" panose="020F0502020204030204" pitchFamily="34" charset="0"/>
                <a:cs typeface="Calibri" panose="020F0502020204030204" pitchFamily="34" charset="0"/>
              </a:rPr>
              <a:t>loss</a:t>
            </a:r>
            <a:r>
              <a:rPr lang="es-MX" sz="1600" dirty="0">
                <a:latin typeface="Calibri" panose="020F0502020204030204" pitchFamily="34" charset="0"/>
                <a:cs typeface="Calibri" panose="020F0502020204030204" pitchFamily="34" charset="0"/>
              </a:rPr>
              <a:t> y con datos reales.</a:t>
            </a:r>
          </a:p>
          <a:p>
            <a:pPr marL="457200" lvl="0" indent="-317500" algn="l" rtl="0">
              <a:lnSpc>
                <a:spcPct val="120000"/>
              </a:lnSpc>
              <a:spcBef>
                <a:spcPts val="0"/>
              </a:spcBef>
              <a:spcAft>
                <a:spcPts val="0"/>
              </a:spcAft>
              <a:buSzPts val="1400"/>
              <a:buFont typeface="Chivo"/>
              <a:buChar char="●"/>
            </a:pPr>
            <a:endParaRPr sz="1600" dirty="0">
              <a:latin typeface="Calibri" panose="020F0502020204030204" pitchFamily="34" charset="0"/>
              <a:cs typeface="Calibri" panose="020F0502020204030204" pitchFamily="34" charset="0"/>
            </a:endParaRPr>
          </a:p>
        </p:txBody>
      </p:sp>
      <p:sp>
        <p:nvSpPr>
          <p:cNvPr id="507" name="Google Shape;507;p49"/>
          <p:cNvSpPr txBox="1">
            <a:spLocks noGrp="1"/>
          </p:cNvSpPr>
          <p:nvPr>
            <p:ph type="title"/>
          </p:nvPr>
        </p:nvSpPr>
        <p:spPr>
          <a:xfrm>
            <a:off x="720000" y="2300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Conclusiones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txBox="1">
            <a:spLocks noGrp="1"/>
          </p:cNvSpPr>
          <p:nvPr>
            <p:ph type="title"/>
          </p:nvPr>
        </p:nvSpPr>
        <p:spPr>
          <a:xfrm>
            <a:off x="276717" y="140926"/>
            <a:ext cx="401855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Requerimientos</a:t>
            </a:r>
            <a:endParaRPr dirty="0"/>
          </a:p>
        </p:txBody>
      </p:sp>
      <p:sp>
        <p:nvSpPr>
          <p:cNvPr id="38" name="Google Shape;279;p35">
            <a:extLst>
              <a:ext uri="{FF2B5EF4-FFF2-40B4-BE49-F238E27FC236}">
                <a16:creationId xmlns:a16="http://schemas.microsoft.com/office/drawing/2014/main" id="{02561243-875A-34A3-4C01-231517A2E60B}"/>
              </a:ext>
            </a:extLst>
          </p:cNvPr>
          <p:cNvSpPr txBox="1">
            <a:spLocks/>
          </p:cNvSpPr>
          <p:nvPr/>
        </p:nvSpPr>
        <p:spPr>
          <a:xfrm>
            <a:off x="113441" y="1075371"/>
            <a:ext cx="4181833"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Programación de un nodo de ROS para tareas de detección y rastreo.</a:t>
            </a: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114300" indent="0" algn="just">
              <a:lnSpc>
                <a:spcPct val="100000"/>
              </a:lnSpc>
              <a:spcBef>
                <a:spcPts val="1200"/>
              </a:spcBef>
              <a:spcAft>
                <a:spcPts val="600"/>
              </a:spcAft>
              <a:buNone/>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39" name="Google Shape;284;p36">
            <a:extLst>
              <a:ext uri="{FF2B5EF4-FFF2-40B4-BE49-F238E27FC236}">
                <a16:creationId xmlns:a16="http://schemas.microsoft.com/office/drawing/2014/main" id="{AF2409D0-4773-59D3-A079-13CAEE1C480D}"/>
              </a:ext>
            </a:extLst>
          </p:cNvPr>
          <p:cNvSpPr txBox="1">
            <a:spLocks/>
          </p:cNvSpPr>
          <p:nvPr/>
        </p:nvSpPr>
        <p:spPr>
          <a:xfrm>
            <a:off x="574171" y="79337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BM Plex Sans KR SemiBold"/>
              <a:buNone/>
              <a:defRPr sz="3400" b="0" i="0" u="none" strike="noStrike" cap="none">
                <a:solidFill>
                  <a:schemeClr val="dk1"/>
                </a:solidFill>
                <a:latin typeface="IBM Plex Sans KR SemiBold"/>
                <a:ea typeface="IBM Plex Sans KR SemiBold"/>
                <a:cs typeface="IBM Plex Sans KR SemiBold"/>
                <a:sym typeface="IBM Plex Sans KR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2000" dirty="0"/>
              <a:t>Funcionales</a:t>
            </a:r>
          </a:p>
        </p:txBody>
      </p:sp>
      <p:sp>
        <p:nvSpPr>
          <p:cNvPr id="40" name="Google Shape;284;p36">
            <a:extLst>
              <a:ext uri="{FF2B5EF4-FFF2-40B4-BE49-F238E27FC236}">
                <a16:creationId xmlns:a16="http://schemas.microsoft.com/office/drawing/2014/main" id="{0A7B649F-F71E-145E-FB82-B69710147D2E}"/>
              </a:ext>
            </a:extLst>
          </p:cNvPr>
          <p:cNvSpPr txBox="1">
            <a:spLocks/>
          </p:cNvSpPr>
          <p:nvPr/>
        </p:nvSpPr>
        <p:spPr>
          <a:xfrm>
            <a:off x="720000" y="236300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BM Plex Sans KR SemiBold"/>
              <a:buNone/>
              <a:defRPr sz="3400" b="0" i="0" u="none" strike="noStrike" cap="none">
                <a:solidFill>
                  <a:schemeClr val="dk1"/>
                </a:solidFill>
                <a:latin typeface="IBM Plex Sans KR SemiBold"/>
                <a:ea typeface="IBM Plex Sans KR SemiBold"/>
                <a:cs typeface="IBM Plex Sans KR SemiBold"/>
                <a:sym typeface="IBM Plex Sans KR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2000" dirty="0"/>
              <a:t>No funcionales</a:t>
            </a:r>
          </a:p>
        </p:txBody>
      </p:sp>
      <p:sp>
        <p:nvSpPr>
          <p:cNvPr id="41" name="Google Shape;279;p35">
            <a:extLst>
              <a:ext uri="{FF2B5EF4-FFF2-40B4-BE49-F238E27FC236}">
                <a16:creationId xmlns:a16="http://schemas.microsoft.com/office/drawing/2014/main" id="{CE084541-6777-657A-1536-E83E4A4DBF62}"/>
              </a:ext>
            </a:extLst>
          </p:cNvPr>
          <p:cNvSpPr txBox="1">
            <a:spLocks/>
          </p:cNvSpPr>
          <p:nvPr/>
        </p:nvSpPr>
        <p:spPr>
          <a:xfrm>
            <a:off x="4295274" y="1091645"/>
            <a:ext cx="4458558"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C</a:t>
            </a:r>
            <a:r>
              <a:rPr lang="es-MX" sz="1600" dirty="0">
                <a:effectLst/>
                <a:latin typeface="Calibri" panose="020F0502020204030204" pitchFamily="34" charset="0"/>
                <a:ea typeface="Times New Roman" panose="02020603050405020304" pitchFamily="18" charset="0"/>
                <a:cs typeface="Calibri" panose="020F0502020204030204" pitchFamily="34" charset="0"/>
              </a:rPr>
              <a:t>omprobar el funcionamiento y utilidad de los protocolos “Ad hoc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On-Demand</a:t>
            </a:r>
            <a:r>
              <a:rPr lang="es-MX" sz="1600" dirty="0">
                <a:effectLst/>
                <a:latin typeface="Calibri" panose="020F0502020204030204" pitchFamily="34" charset="0"/>
                <a:ea typeface="Times New Roman" panose="02020603050405020304" pitchFamily="18" charset="0"/>
                <a:cs typeface="Calibri" panose="020F0502020204030204" pitchFamily="34" charset="0"/>
              </a:rPr>
              <a:t>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Distance</a:t>
            </a:r>
            <a:r>
              <a:rPr lang="es-MX" sz="1600" dirty="0">
                <a:effectLst/>
                <a:latin typeface="Calibri" panose="020F0502020204030204" pitchFamily="34" charset="0"/>
                <a:ea typeface="Times New Roman" panose="02020603050405020304" pitchFamily="18" charset="0"/>
                <a:cs typeface="Calibri" panose="020F0502020204030204" pitchFamily="34" charset="0"/>
              </a:rPr>
              <a:t> Vector” (AODV) y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Dedicated</a:t>
            </a:r>
            <a:r>
              <a:rPr lang="es-MX" sz="1600" dirty="0">
                <a:effectLst/>
                <a:latin typeface="Calibri" panose="020F0502020204030204" pitchFamily="34" charset="0"/>
                <a:ea typeface="Times New Roman" panose="02020603050405020304" pitchFamily="18" charset="0"/>
                <a:cs typeface="Calibri" panose="020F0502020204030204" pitchFamily="34" charset="0"/>
              </a:rPr>
              <a:t> Short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Range</a:t>
            </a:r>
            <a:r>
              <a:rPr lang="es-MX" sz="1600" dirty="0">
                <a:effectLst/>
                <a:latin typeface="Calibri" panose="020F0502020204030204" pitchFamily="34" charset="0"/>
                <a:ea typeface="Times New Roman" panose="02020603050405020304" pitchFamily="18" charset="0"/>
                <a:cs typeface="Calibri" panose="020F0502020204030204" pitchFamily="34" charset="0"/>
              </a:rPr>
              <a:t>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Communications</a:t>
            </a:r>
            <a:r>
              <a:rPr lang="es-MX" sz="1600" dirty="0">
                <a:effectLst/>
                <a:latin typeface="Calibri" panose="020F0502020204030204" pitchFamily="34" charset="0"/>
                <a:ea typeface="Times New Roman" panose="02020603050405020304" pitchFamily="18" charset="0"/>
                <a:cs typeface="Calibri" panose="020F0502020204030204" pitchFamily="34" charset="0"/>
              </a:rPr>
              <a:t>” (DSRC).</a:t>
            </a:r>
          </a:p>
          <a:p>
            <a:pPr algn="just">
              <a:lnSpc>
                <a:spcPct val="100000"/>
              </a:lnSpc>
              <a:spcBef>
                <a:spcPts val="1200"/>
              </a:spcBef>
              <a:spcAft>
                <a:spcPts val="600"/>
              </a:spcAft>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42" name="Google Shape;279;p35">
            <a:extLst>
              <a:ext uri="{FF2B5EF4-FFF2-40B4-BE49-F238E27FC236}">
                <a16:creationId xmlns:a16="http://schemas.microsoft.com/office/drawing/2014/main" id="{28FD5975-BED3-2C2E-FD6F-BD04407F434E}"/>
              </a:ext>
            </a:extLst>
          </p:cNvPr>
          <p:cNvSpPr txBox="1">
            <a:spLocks/>
          </p:cNvSpPr>
          <p:nvPr/>
        </p:nvSpPr>
        <p:spPr>
          <a:xfrm>
            <a:off x="113442" y="2649355"/>
            <a:ext cx="3852000"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6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Rápido</a:t>
            </a:r>
          </a:p>
          <a:p>
            <a:pPr algn="just">
              <a:lnSpc>
                <a:spcPct val="100000"/>
              </a:lnSpc>
              <a:spcBef>
                <a:spcPts val="6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Eficiente</a:t>
            </a:r>
          </a:p>
          <a:p>
            <a:pPr algn="just">
              <a:lnSpc>
                <a:spcPct val="100000"/>
              </a:lnSpc>
              <a:spcBef>
                <a:spcPts val="6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Buena precisión y exactitud</a:t>
            </a:r>
          </a:p>
          <a:p>
            <a:pPr algn="just">
              <a:lnSpc>
                <a:spcPct val="100000"/>
              </a:lnSpc>
              <a:spcBef>
                <a:spcPts val="6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Funcional para el simulador y el carro físico</a:t>
            </a: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114300" indent="0" algn="just">
              <a:lnSpc>
                <a:spcPct val="100000"/>
              </a:lnSpc>
              <a:spcBef>
                <a:spcPts val="1200"/>
              </a:spcBef>
              <a:spcAft>
                <a:spcPts val="600"/>
              </a:spcAft>
              <a:buNone/>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43" name="Google Shape;279;p35">
            <a:extLst>
              <a:ext uri="{FF2B5EF4-FFF2-40B4-BE49-F238E27FC236}">
                <a16:creationId xmlns:a16="http://schemas.microsoft.com/office/drawing/2014/main" id="{53721A8C-CF2C-A3E2-7B2C-496A4DB1D0D3}"/>
              </a:ext>
            </a:extLst>
          </p:cNvPr>
          <p:cNvSpPr txBox="1">
            <a:spLocks/>
          </p:cNvSpPr>
          <p:nvPr/>
        </p:nvSpPr>
        <p:spPr>
          <a:xfrm>
            <a:off x="4295274" y="2873048"/>
            <a:ext cx="4458558"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6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Basado en estándares</a:t>
            </a:r>
          </a:p>
          <a:p>
            <a:pPr algn="just">
              <a:lnSpc>
                <a:spcPct val="100000"/>
              </a:lnSpc>
              <a:spcBef>
                <a:spcPts val="600"/>
              </a:spcBef>
              <a:spcAft>
                <a:spcPts val="600"/>
              </a:spcAft>
            </a:pPr>
            <a:r>
              <a:rPr lang="es-MX" sz="1600" dirty="0">
                <a:effectLst/>
                <a:latin typeface="Calibri" panose="020F0502020204030204" pitchFamily="34" charset="0"/>
                <a:ea typeface="Times New Roman" panose="02020603050405020304" pitchFamily="18" charset="0"/>
                <a:cs typeface="Calibri" panose="020F0502020204030204" pitchFamily="34" charset="0"/>
              </a:rPr>
              <a:t>Comunicación fiable</a:t>
            </a:r>
          </a:p>
          <a:p>
            <a:pPr algn="just">
              <a:lnSpc>
                <a:spcPct val="100000"/>
              </a:lnSpc>
              <a:spcBef>
                <a:spcPts val="6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Pocos retrasos</a:t>
            </a: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txBox="1">
            <a:spLocks noGrp="1"/>
          </p:cNvSpPr>
          <p:nvPr>
            <p:ph type="title"/>
          </p:nvPr>
        </p:nvSpPr>
        <p:spPr>
          <a:xfrm>
            <a:off x="-1746474" y="2325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Restricciones</a:t>
            </a:r>
            <a:endParaRPr dirty="0"/>
          </a:p>
        </p:txBody>
      </p:sp>
      <p:sp>
        <p:nvSpPr>
          <p:cNvPr id="38" name="Google Shape;279;p35">
            <a:extLst>
              <a:ext uri="{FF2B5EF4-FFF2-40B4-BE49-F238E27FC236}">
                <a16:creationId xmlns:a16="http://schemas.microsoft.com/office/drawing/2014/main" id="{02561243-875A-34A3-4C01-231517A2E60B}"/>
              </a:ext>
            </a:extLst>
          </p:cNvPr>
          <p:cNvSpPr txBox="1">
            <a:spLocks/>
          </p:cNvSpPr>
          <p:nvPr/>
        </p:nvSpPr>
        <p:spPr>
          <a:xfrm>
            <a:off x="67893" y="1313666"/>
            <a:ext cx="4181833"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ROS </a:t>
            </a:r>
            <a:r>
              <a:rPr lang="es-MX" sz="1600" dirty="0" err="1">
                <a:latin typeface="Calibri" panose="020F0502020204030204" pitchFamily="34" charset="0"/>
                <a:ea typeface="Times New Roman" panose="02020603050405020304" pitchFamily="18" charset="0"/>
                <a:cs typeface="Calibri" panose="020F0502020204030204" pitchFamily="34" charset="0"/>
              </a:rPr>
              <a:t>indigo</a:t>
            </a: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C++ o python</a:t>
            </a:r>
          </a:p>
          <a:p>
            <a:pPr algn="just">
              <a:lnSpc>
                <a:spcPct val="100000"/>
              </a:lnSpc>
              <a:spcBef>
                <a:spcPts val="1200"/>
              </a:spcBef>
              <a:spcAft>
                <a:spcPts val="600"/>
              </a:spcAft>
            </a:pPr>
            <a:r>
              <a:rPr lang="es-MX" sz="1600" dirty="0" err="1">
                <a:latin typeface="Calibri" panose="020F0502020204030204" pitchFamily="34" charset="0"/>
                <a:ea typeface="Times New Roman" panose="02020603050405020304" pitchFamily="18" charset="0"/>
                <a:cs typeface="Calibri" panose="020F0502020204030204" pitchFamily="34" charset="0"/>
              </a:rPr>
              <a:t>Opencv</a:t>
            </a:r>
            <a:r>
              <a:rPr lang="es-MX" sz="1600" dirty="0">
                <a:latin typeface="Calibri" panose="020F0502020204030204" pitchFamily="34" charset="0"/>
                <a:ea typeface="Times New Roman" panose="02020603050405020304" pitchFamily="18" charset="0"/>
                <a:cs typeface="Calibri" panose="020F0502020204030204" pitchFamily="34" charset="0"/>
              </a:rPr>
              <a:t> 2.4</a:t>
            </a: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114300" indent="0" algn="just">
              <a:lnSpc>
                <a:spcPct val="100000"/>
              </a:lnSpc>
              <a:spcBef>
                <a:spcPts val="1200"/>
              </a:spcBef>
              <a:spcAft>
                <a:spcPts val="600"/>
              </a:spcAft>
              <a:buNone/>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39" name="Google Shape;284;p36">
            <a:extLst>
              <a:ext uri="{FF2B5EF4-FFF2-40B4-BE49-F238E27FC236}">
                <a16:creationId xmlns:a16="http://schemas.microsoft.com/office/drawing/2014/main" id="{AF2409D0-4773-59D3-A079-13CAEE1C480D}"/>
              </a:ext>
            </a:extLst>
          </p:cNvPr>
          <p:cNvSpPr txBox="1">
            <a:spLocks/>
          </p:cNvSpPr>
          <p:nvPr/>
        </p:nvSpPr>
        <p:spPr>
          <a:xfrm>
            <a:off x="720000" y="98877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BM Plex Sans KR SemiBold"/>
              <a:buNone/>
              <a:defRPr sz="3400" b="0" i="0" u="none" strike="noStrike" cap="none">
                <a:solidFill>
                  <a:schemeClr val="dk1"/>
                </a:solidFill>
                <a:latin typeface="IBM Plex Sans KR SemiBold"/>
                <a:ea typeface="IBM Plex Sans KR SemiBold"/>
                <a:cs typeface="IBM Plex Sans KR SemiBold"/>
                <a:sym typeface="IBM Plex Sans KR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2000" dirty="0">
                <a:latin typeface="IBM Plex Sans KR SemiBold" panose="020B0604020202020204" charset="-127"/>
                <a:ea typeface="IBM Plex Sans KR SemiBold" panose="020B0604020202020204" charset="-127"/>
              </a:rPr>
              <a:t>Programación</a:t>
            </a:r>
            <a:r>
              <a:rPr lang="es-MX" sz="2000" dirty="0">
                <a:latin typeface="IBM Plex Sans KR" panose="020B0604020202020204" charset="-127"/>
                <a:ea typeface="IBM Plex Sans KR" panose="020B0604020202020204" charset="-127"/>
              </a:rPr>
              <a:t> del nodo</a:t>
            </a:r>
          </a:p>
        </p:txBody>
      </p:sp>
      <p:sp>
        <p:nvSpPr>
          <p:cNvPr id="40" name="Google Shape;284;p36">
            <a:extLst>
              <a:ext uri="{FF2B5EF4-FFF2-40B4-BE49-F238E27FC236}">
                <a16:creationId xmlns:a16="http://schemas.microsoft.com/office/drawing/2014/main" id="{0A7B649F-F71E-145E-FB82-B69710147D2E}"/>
              </a:ext>
            </a:extLst>
          </p:cNvPr>
          <p:cNvSpPr txBox="1">
            <a:spLocks/>
          </p:cNvSpPr>
          <p:nvPr/>
        </p:nvSpPr>
        <p:spPr>
          <a:xfrm>
            <a:off x="720000" y="27316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BM Plex Sans KR SemiBold"/>
              <a:buNone/>
              <a:defRPr sz="3400" b="0" i="0" u="none" strike="noStrike" cap="none">
                <a:solidFill>
                  <a:schemeClr val="dk1"/>
                </a:solidFill>
                <a:latin typeface="IBM Plex Sans KR SemiBold"/>
                <a:ea typeface="IBM Plex Sans KR SemiBold"/>
                <a:cs typeface="IBM Plex Sans KR SemiBold"/>
                <a:sym typeface="IBM Plex Sans KR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2000" dirty="0">
                <a:latin typeface="IBM Plex Sans KR SemiBold" panose="020B0604020202020204" charset="-127"/>
                <a:ea typeface="IBM Plex Sans KR SemiBold" panose="020B0604020202020204" charset="-127"/>
              </a:rPr>
              <a:t>Simulación vanet</a:t>
            </a:r>
          </a:p>
        </p:txBody>
      </p:sp>
      <p:sp>
        <p:nvSpPr>
          <p:cNvPr id="42" name="Google Shape;279;p35">
            <a:extLst>
              <a:ext uri="{FF2B5EF4-FFF2-40B4-BE49-F238E27FC236}">
                <a16:creationId xmlns:a16="http://schemas.microsoft.com/office/drawing/2014/main" id="{28FD5975-BED3-2C2E-FD6F-BD04407F434E}"/>
              </a:ext>
            </a:extLst>
          </p:cNvPr>
          <p:cNvSpPr txBox="1">
            <a:spLocks/>
          </p:cNvSpPr>
          <p:nvPr/>
        </p:nvSpPr>
        <p:spPr>
          <a:xfrm>
            <a:off x="67893" y="3175671"/>
            <a:ext cx="3852000"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Implementaciones en el simulador de los protocolos </a:t>
            </a:r>
          </a:p>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Cantidad limitada de pruebas</a:t>
            </a: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114300" indent="0" algn="just">
              <a:lnSpc>
                <a:spcPct val="100000"/>
              </a:lnSpc>
              <a:spcBef>
                <a:spcPts val="1200"/>
              </a:spcBef>
              <a:spcAft>
                <a:spcPts val="600"/>
              </a:spcAft>
              <a:buNone/>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080735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0" y="27971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IBM Plex Sans KR SemiBold" panose="020B0604020202020204" charset="-127"/>
                <a:ea typeface="IBM Plex Sans KR SemiBold" panose="020B0604020202020204" charset="-127"/>
              </a:rPr>
              <a:t>Diseño del nodo de detección</a:t>
            </a:r>
            <a:endParaRPr b="1" dirty="0">
              <a:latin typeface="IBM Plex Sans KR SemiBold" panose="020B0604020202020204" charset="-127"/>
              <a:ea typeface="IBM Plex Sans KR SemiBold" panose="020B0604020202020204" charset="-127"/>
            </a:endParaRPr>
          </a:p>
        </p:txBody>
      </p:sp>
      <p:sp>
        <p:nvSpPr>
          <p:cNvPr id="318" name="Google Shape;318;p38"/>
          <p:cNvSpPr txBox="1">
            <a:spLocks noGrp="1"/>
          </p:cNvSpPr>
          <p:nvPr>
            <p:ph type="subTitle" idx="1"/>
          </p:nvPr>
        </p:nvSpPr>
        <p:spPr>
          <a:xfrm>
            <a:off x="154541" y="1778545"/>
            <a:ext cx="4255446" cy="2654232"/>
          </a:xfrm>
          <a:prstGeom prst="rect">
            <a:avLst/>
          </a:prstGeom>
        </p:spPr>
        <p:txBody>
          <a:bodyPr spcFirstLastPara="1" wrap="square" lIns="91425" tIns="91425" rIns="91425" bIns="91425" anchor="t" anchorCtr="0">
            <a:noAutofit/>
          </a:bodyPr>
          <a:lstStyle/>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Calibri" panose="020F0502020204030204" pitchFamily="34" charset="0"/>
                <a:ea typeface="Times New Roman" panose="02020603050405020304" pitchFamily="18" charset="0"/>
                <a:cs typeface="Calibri" panose="020F0502020204030204" pitchFamily="34" charset="0"/>
              </a:rPr>
              <a:t> ●	Detección de objetos, en este caso vehículos</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Calibri" panose="020F0502020204030204" pitchFamily="34" charset="0"/>
                <a:ea typeface="Times New Roman" panose="02020603050405020304" pitchFamily="18" charset="0"/>
                <a:cs typeface="Calibri" panose="020F0502020204030204" pitchFamily="34" charset="0"/>
              </a:rPr>
              <a:t>●	Rastreo de los objetivos, los vehículos detectados en el paso anterior</a:t>
            </a: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114300" indent="0" algn="just">
              <a:lnSpc>
                <a:spcPct val="100000"/>
              </a:lnSpc>
              <a:spcBef>
                <a:spcPts val="6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Calibri" panose="020F0502020204030204" pitchFamily="34" charset="0"/>
                <a:ea typeface="Times New Roman" panose="02020603050405020304" pitchFamily="18" charset="0"/>
                <a:cs typeface="Calibri" panose="020F0502020204030204" pitchFamily="34" charset="0"/>
              </a:rPr>
              <a:t>3 versiones diferentes, uno para las pruebas</a:t>
            </a:r>
          </a:p>
          <a:p>
            <a:pPr marL="114300" indent="0" algn="just">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Calibri" panose="020F0502020204030204" pitchFamily="34" charset="0"/>
                <a:ea typeface="Times New Roman" panose="02020603050405020304" pitchFamily="18" charset="0"/>
                <a:cs typeface="Calibri" panose="020F0502020204030204" pitchFamily="34" charset="0"/>
              </a:rPr>
              <a:t>usando  video  o  imágenes,  otro  para  el </a:t>
            </a:r>
          </a:p>
          <a:p>
            <a:pPr marL="114300" indent="0" algn="just">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Calibri" panose="020F0502020204030204" pitchFamily="34" charset="0"/>
                <a:ea typeface="Times New Roman" panose="02020603050405020304" pitchFamily="18" charset="0"/>
                <a:cs typeface="Calibri" panose="020F0502020204030204" pitchFamily="34" charset="0"/>
              </a:rPr>
              <a:t>simulador y el último para el carro físico. </a:t>
            </a:r>
          </a:p>
          <a:p>
            <a:pPr marL="114300" indent="0"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321" name="Google Shape;321;p38"/>
          <p:cNvSpPr txBox="1">
            <a:spLocks noGrp="1"/>
          </p:cNvSpPr>
          <p:nvPr>
            <p:ph type="subTitle" idx="4"/>
          </p:nvPr>
        </p:nvSpPr>
        <p:spPr>
          <a:xfrm>
            <a:off x="458835" y="1213142"/>
            <a:ext cx="77040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Enfoque modular</a:t>
            </a:r>
            <a:endParaRPr sz="2000" dirty="0"/>
          </a:p>
        </p:txBody>
      </p:sp>
      <p:pic>
        <p:nvPicPr>
          <p:cNvPr id="10" name="Imagen 9" descr="Diagrama&#10;&#10;Descripción generada automáticamente">
            <a:extLst>
              <a:ext uri="{FF2B5EF4-FFF2-40B4-BE49-F238E27FC236}">
                <a16:creationId xmlns:a16="http://schemas.microsoft.com/office/drawing/2014/main" id="{2B559B32-A4E9-22C6-B1DA-D977B3E35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013" y="1559409"/>
            <a:ext cx="4255446" cy="2654233"/>
          </a:xfrm>
          <a:prstGeom prst="rect">
            <a:avLst/>
          </a:prstGeom>
        </p:spPr>
      </p:pic>
      <p:sp>
        <p:nvSpPr>
          <p:cNvPr id="12" name="Google Shape;318;p38">
            <a:extLst>
              <a:ext uri="{FF2B5EF4-FFF2-40B4-BE49-F238E27FC236}">
                <a16:creationId xmlns:a16="http://schemas.microsoft.com/office/drawing/2014/main" id="{673E380F-20B7-5366-A810-C2F77BEAEE14}"/>
              </a:ext>
            </a:extLst>
          </p:cNvPr>
          <p:cNvSpPr txBox="1">
            <a:spLocks/>
          </p:cNvSpPr>
          <p:nvPr/>
        </p:nvSpPr>
        <p:spPr>
          <a:xfrm>
            <a:off x="4572000" y="4167577"/>
            <a:ext cx="4255446"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latin typeface="Calibri" panose="020F0502020204030204" pitchFamily="34" charset="0"/>
                <a:ea typeface="IBM Plex Sans KR SemiBold" panose="020B0604020202020204" charset="-127"/>
                <a:cs typeface="Calibri" panose="020F0502020204030204" pitchFamily="34" charset="0"/>
              </a:rPr>
              <a:t> </a:t>
            </a:r>
            <a:r>
              <a:rPr lang="es-MX" sz="1600" dirty="0">
                <a:effectLst/>
                <a:latin typeface="Calibri" panose="020F0502020204030204" pitchFamily="34" charset="0"/>
                <a:ea typeface="Times New Roman" panose="02020603050405020304" pitchFamily="18" charset="0"/>
                <a:cs typeface="Calibri" panose="020F0502020204030204" pitchFamily="34" charset="0"/>
              </a:rPr>
              <a:t>● </a:t>
            </a:r>
            <a:r>
              <a:rPr lang="es-MX" sz="1600" dirty="0">
                <a:latin typeface="Calibri" panose="020F0502020204030204" pitchFamily="34" charset="0"/>
                <a:ea typeface="IBM Plex Sans KR SemiBold" panose="020B0604020202020204" charset="-127"/>
                <a:cs typeface="Calibri" panose="020F0502020204030204" pitchFamily="34" charset="0"/>
              </a:rPr>
              <a:t>	Cámaras y </a:t>
            </a:r>
            <a:r>
              <a:rPr lang="es-MX" sz="1600" dirty="0" err="1">
                <a:latin typeface="Calibri" panose="020F0502020204030204" pitchFamily="34" charset="0"/>
                <a:ea typeface="IBM Plex Sans KR SemiBold" panose="020B0604020202020204" charset="-127"/>
                <a:cs typeface="Calibri" panose="020F0502020204030204" pitchFamily="34" charset="0"/>
              </a:rPr>
              <a:t>datasets</a:t>
            </a:r>
            <a:endParaRPr lang="es-MX" sz="1600" dirty="0">
              <a:latin typeface="Calibri" panose="020F0502020204030204" pitchFamily="34" charset="0"/>
              <a:ea typeface="IBM Plex Sans KR SemiBold" panose="020B0604020202020204" charset="-127"/>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2770C02E-F122-0D52-AA71-4FD2A21623C5}"/>
              </a:ext>
            </a:extLst>
          </p:cNvPr>
          <p:cNvSpPr>
            <a:spLocks noGrp="1"/>
          </p:cNvSpPr>
          <p:nvPr>
            <p:ph type="title"/>
          </p:nvPr>
        </p:nvSpPr>
        <p:spPr>
          <a:xfrm>
            <a:off x="-2588684" y="158675"/>
            <a:ext cx="7704000" cy="572700"/>
          </a:xfrm>
        </p:spPr>
        <p:txBody>
          <a:bodyPr/>
          <a:lstStyle/>
          <a:p>
            <a:r>
              <a:rPr lang="es-MX" b="1" dirty="0">
                <a:latin typeface="IBM Plex Sans KR SemiBold" panose="020B0604020202020204" charset="-127"/>
                <a:ea typeface="IBM Plex Sans KR SemiBold" panose="020B0604020202020204" charset="-127"/>
              </a:rPr>
              <a:t>Diseño</a:t>
            </a:r>
          </a:p>
        </p:txBody>
      </p:sp>
      <p:graphicFrame>
        <p:nvGraphicFramePr>
          <p:cNvPr id="9" name="Tabla 8">
            <a:extLst>
              <a:ext uri="{FF2B5EF4-FFF2-40B4-BE49-F238E27FC236}">
                <a16:creationId xmlns:a16="http://schemas.microsoft.com/office/drawing/2014/main" id="{DD1B7747-7496-0593-E25E-3BA0735D9530}"/>
              </a:ext>
            </a:extLst>
          </p:cNvPr>
          <p:cNvGraphicFramePr>
            <a:graphicFrameLocks noGrp="1"/>
          </p:cNvGraphicFramePr>
          <p:nvPr>
            <p:extLst>
              <p:ext uri="{D42A27DB-BD31-4B8C-83A1-F6EECF244321}">
                <p14:modId xmlns:p14="http://schemas.microsoft.com/office/powerpoint/2010/main" val="2346344807"/>
              </p:ext>
            </p:extLst>
          </p:nvPr>
        </p:nvGraphicFramePr>
        <p:xfrm>
          <a:off x="2272297" y="731376"/>
          <a:ext cx="6763418" cy="2080404"/>
        </p:xfrm>
        <a:graphic>
          <a:graphicData uri="http://schemas.openxmlformats.org/drawingml/2006/table">
            <a:tbl>
              <a:tblPr firstRow="1" firstCol="1" bandRow="1">
                <a:tableStyleId>{5D4F71B8-AE37-4695-AC82-5C018051C1F9}</a:tableStyleId>
              </a:tblPr>
              <a:tblGrid>
                <a:gridCol w="1830471">
                  <a:extLst>
                    <a:ext uri="{9D8B030D-6E8A-4147-A177-3AD203B41FA5}">
                      <a16:colId xmlns:a16="http://schemas.microsoft.com/office/drawing/2014/main" val="1569740695"/>
                    </a:ext>
                  </a:extLst>
                </a:gridCol>
                <a:gridCol w="1949116">
                  <a:extLst>
                    <a:ext uri="{9D8B030D-6E8A-4147-A177-3AD203B41FA5}">
                      <a16:colId xmlns:a16="http://schemas.microsoft.com/office/drawing/2014/main" val="181766383"/>
                    </a:ext>
                  </a:extLst>
                </a:gridCol>
                <a:gridCol w="2983831">
                  <a:extLst>
                    <a:ext uri="{9D8B030D-6E8A-4147-A177-3AD203B41FA5}">
                      <a16:colId xmlns:a16="http://schemas.microsoft.com/office/drawing/2014/main" val="3788328298"/>
                    </a:ext>
                  </a:extLst>
                </a:gridCol>
              </a:tblGrid>
              <a:tr h="2080404">
                <a:tc>
                  <a:txBody>
                    <a:bodyPr/>
                    <a:lstStyle/>
                    <a:p>
                      <a:pPr algn="just">
                        <a:lnSpc>
                          <a:spcPct val="100000"/>
                        </a:lnSpc>
                        <a:spcBef>
                          <a:spcPts val="1200"/>
                        </a:spcBef>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MX" sz="1400" dirty="0">
                          <a:solidFill>
                            <a:schemeClr val="tx1"/>
                          </a:solidFill>
                          <a:effectLst/>
                          <a:latin typeface="Calibri" panose="020F0502020204030204" pitchFamily="34" charset="0"/>
                          <a:cs typeface="Calibri" panose="020F0502020204030204" pitchFamily="34" charset="0"/>
                        </a:rPr>
                        <a:t>detec.msg</a:t>
                      </a:r>
                    </a:p>
                    <a:p>
                      <a:pPr indent="449580"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uint8 x</a:t>
                      </a:r>
                    </a:p>
                    <a:p>
                      <a:pPr indent="449580"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uint8 y</a:t>
                      </a:r>
                    </a:p>
                    <a:p>
                      <a:pPr indent="449580"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uint8 </a:t>
                      </a:r>
                      <a:r>
                        <a:rPr lang="es-MX" sz="1400" dirty="0" err="1">
                          <a:solidFill>
                            <a:schemeClr val="bg2"/>
                          </a:solidFill>
                          <a:effectLst/>
                          <a:latin typeface="Calibri" panose="020F0502020204030204" pitchFamily="34" charset="0"/>
                          <a:cs typeface="Calibri" panose="020F0502020204030204" pitchFamily="34" charset="0"/>
                        </a:rPr>
                        <a:t>width</a:t>
                      </a:r>
                      <a:endParaRPr lang="es-MX" sz="1400" dirty="0">
                        <a:solidFill>
                          <a:schemeClr val="bg2"/>
                        </a:solidFill>
                        <a:effectLst/>
                        <a:latin typeface="Calibri" panose="020F0502020204030204" pitchFamily="34" charset="0"/>
                        <a:cs typeface="Calibri" panose="020F0502020204030204" pitchFamily="34" charset="0"/>
                      </a:endParaRPr>
                    </a:p>
                    <a:p>
                      <a:pPr indent="449580"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uint8 </a:t>
                      </a:r>
                      <a:r>
                        <a:rPr lang="es-MX" sz="1400" dirty="0" err="1">
                          <a:solidFill>
                            <a:schemeClr val="bg2"/>
                          </a:solidFill>
                          <a:effectLst/>
                          <a:latin typeface="Calibri" panose="020F0502020204030204" pitchFamily="34" charset="0"/>
                          <a:cs typeface="Calibri" panose="020F0502020204030204" pitchFamily="34" charset="0"/>
                        </a:rPr>
                        <a:t>height</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67558" marR="67558" marT="0" marB="0"/>
                </a:tc>
                <a:tc>
                  <a:txBody>
                    <a:bodyPr/>
                    <a:lstStyle/>
                    <a:p>
                      <a:pPr algn="just">
                        <a:lnSpc>
                          <a:spcPct val="100000"/>
                        </a:lnSpc>
                        <a:spcBef>
                          <a:spcPts val="1200"/>
                        </a:spcBef>
                        <a:spcAft>
                          <a:spcPts val="600"/>
                        </a:spcAft>
                      </a:pPr>
                      <a:r>
                        <a:rPr lang="es-MX" sz="1400" dirty="0">
                          <a:solidFill>
                            <a:schemeClr val="tx1"/>
                          </a:solidFill>
                          <a:effectLst/>
                          <a:latin typeface="Calibri" panose="020F0502020204030204" pitchFamily="34" charset="0"/>
                          <a:cs typeface="Calibri" panose="020F0502020204030204" pitchFamily="34" charset="0"/>
                        </a:rPr>
                        <a:t>detecTiempos.msg</a:t>
                      </a:r>
                    </a:p>
                    <a:p>
                      <a:pPr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     </a:t>
                      </a:r>
                      <a:r>
                        <a:rPr lang="es-MX" sz="1400" dirty="0" err="1">
                          <a:solidFill>
                            <a:schemeClr val="bg2"/>
                          </a:solidFill>
                          <a:effectLst/>
                          <a:latin typeface="Calibri" panose="020F0502020204030204" pitchFamily="34" charset="0"/>
                          <a:cs typeface="Calibri" panose="020F0502020204030204" pitchFamily="34" charset="0"/>
                        </a:rPr>
                        <a:t>detec</a:t>
                      </a:r>
                      <a:r>
                        <a:rPr lang="es-MX" sz="1400" dirty="0">
                          <a:solidFill>
                            <a:schemeClr val="bg2"/>
                          </a:solidFill>
                          <a:effectLst/>
                          <a:latin typeface="Calibri" panose="020F0502020204030204" pitchFamily="34" charset="0"/>
                          <a:cs typeface="Calibri" panose="020F0502020204030204" pitchFamily="34" charset="0"/>
                        </a:rPr>
                        <a:t> </a:t>
                      </a:r>
                      <a:r>
                        <a:rPr lang="es-MX" sz="1400" dirty="0" err="1">
                          <a:solidFill>
                            <a:schemeClr val="bg2"/>
                          </a:solidFill>
                          <a:effectLst/>
                          <a:latin typeface="Calibri" panose="020F0502020204030204" pitchFamily="34" charset="0"/>
                          <a:cs typeface="Calibri" panose="020F0502020204030204" pitchFamily="34" charset="0"/>
                        </a:rPr>
                        <a:t>posA</a:t>
                      </a:r>
                      <a:endParaRPr lang="es-MX" sz="1400" dirty="0">
                        <a:solidFill>
                          <a:schemeClr val="bg2"/>
                        </a:solidFill>
                        <a:effectLst/>
                        <a:latin typeface="Calibri" panose="020F0502020204030204" pitchFamily="34" charset="0"/>
                        <a:cs typeface="Calibri" panose="020F0502020204030204" pitchFamily="34" charset="0"/>
                      </a:endParaRPr>
                    </a:p>
                    <a:p>
                      <a:pPr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     </a:t>
                      </a:r>
                      <a:r>
                        <a:rPr lang="es-MX" sz="1400" dirty="0" err="1">
                          <a:solidFill>
                            <a:schemeClr val="bg2"/>
                          </a:solidFill>
                          <a:effectLst/>
                          <a:latin typeface="Calibri" panose="020F0502020204030204" pitchFamily="34" charset="0"/>
                          <a:cs typeface="Calibri" panose="020F0502020204030204" pitchFamily="34" charset="0"/>
                        </a:rPr>
                        <a:t>detec</a:t>
                      </a:r>
                      <a:r>
                        <a:rPr lang="es-MX" sz="1400" dirty="0">
                          <a:solidFill>
                            <a:schemeClr val="bg2"/>
                          </a:solidFill>
                          <a:effectLst/>
                          <a:latin typeface="Calibri" panose="020F0502020204030204" pitchFamily="34" charset="0"/>
                          <a:cs typeface="Calibri" panose="020F0502020204030204" pitchFamily="34" charset="0"/>
                        </a:rPr>
                        <a:t>[] </a:t>
                      </a:r>
                      <a:r>
                        <a:rPr lang="es-MX" sz="1400" dirty="0" err="1">
                          <a:solidFill>
                            <a:schemeClr val="bg2"/>
                          </a:solidFill>
                          <a:effectLst/>
                          <a:latin typeface="Calibri" panose="020F0502020204030204" pitchFamily="34" charset="0"/>
                          <a:cs typeface="Calibri" panose="020F0502020204030204" pitchFamily="34" charset="0"/>
                        </a:rPr>
                        <a:t>posSig</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67558" marR="67558" marT="0" marB="0"/>
                </a:tc>
                <a:tc>
                  <a:txBody>
                    <a:bodyPr/>
                    <a:lstStyle/>
                    <a:p>
                      <a:pPr algn="just">
                        <a:lnSpc>
                          <a:spcPct val="100000"/>
                        </a:lnSpc>
                        <a:spcBef>
                          <a:spcPts val="1200"/>
                        </a:spcBef>
                        <a:spcAft>
                          <a:spcPts val="600"/>
                        </a:spcAft>
                      </a:pPr>
                      <a:r>
                        <a:rPr lang="es-MX" sz="1400" dirty="0">
                          <a:solidFill>
                            <a:schemeClr val="tx1"/>
                          </a:solidFill>
                          <a:effectLst/>
                          <a:latin typeface="Calibri" panose="020F0502020204030204" pitchFamily="34" charset="0"/>
                          <a:cs typeface="Calibri" panose="020F0502020204030204" pitchFamily="34" charset="0"/>
                        </a:rPr>
                        <a:t>detecArray.msg</a:t>
                      </a:r>
                    </a:p>
                    <a:p>
                      <a:pPr marL="449580"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uint8 </a:t>
                      </a:r>
                      <a:r>
                        <a:rPr lang="es-MX" sz="1400" dirty="0" err="1">
                          <a:solidFill>
                            <a:schemeClr val="bg2"/>
                          </a:solidFill>
                          <a:effectLst/>
                          <a:latin typeface="Calibri" panose="020F0502020204030204" pitchFamily="34" charset="0"/>
                          <a:cs typeface="Calibri" panose="020F0502020204030204" pitchFamily="34" charset="0"/>
                        </a:rPr>
                        <a:t>numDetec</a:t>
                      </a:r>
                      <a:endParaRPr lang="es-MX" sz="1400" dirty="0">
                        <a:solidFill>
                          <a:schemeClr val="bg2"/>
                        </a:solidFill>
                        <a:effectLst/>
                        <a:latin typeface="Calibri" panose="020F0502020204030204" pitchFamily="34" charset="0"/>
                        <a:cs typeface="Calibri" panose="020F0502020204030204" pitchFamily="34" charset="0"/>
                      </a:endParaRPr>
                    </a:p>
                    <a:p>
                      <a:pPr marL="449580" algn="just">
                        <a:lnSpc>
                          <a:spcPct val="100000"/>
                        </a:lnSpc>
                        <a:spcBef>
                          <a:spcPts val="1200"/>
                        </a:spcBef>
                        <a:spcAft>
                          <a:spcPts val="600"/>
                        </a:spcAft>
                      </a:pPr>
                      <a:r>
                        <a:rPr lang="es-MX" sz="1400" dirty="0" err="1">
                          <a:solidFill>
                            <a:schemeClr val="bg2"/>
                          </a:solidFill>
                          <a:effectLst/>
                          <a:latin typeface="Calibri" panose="020F0502020204030204" pitchFamily="34" charset="0"/>
                          <a:cs typeface="Calibri" panose="020F0502020204030204" pitchFamily="34" charset="0"/>
                        </a:rPr>
                        <a:t>detecTiempos</a:t>
                      </a:r>
                      <a:r>
                        <a:rPr lang="es-MX" sz="1400" dirty="0">
                          <a:solidFill>
                            <a:schemeClr val="bg2"/>
                          </a:solidFill>
                          <a:effectLst/>
                          <a:latin typeface="Calibri" panose="020F0502020204030204" pitchFamily="34" charset="0"/>
                          <a:cs typeface="Calibri" panose="020F0502020204030204" pitchFamily="34" charset="0"/>
                        </a:rPr>
                        <a:t>[] array</a:t>
                      </a:r>
                    </a:p>
                    <a:p>
                      <a:pPr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 </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67558" marR="67558" marT="0" marB="0"/>
                </a:tc>
                <a:extLst>
                  <a:ext uri="{0D108BD9-81ED-4DB2-BD59-A6C34878D82A}">
                    <a16:rowId xmlns:a16="http://schemas.microsoft.com/office/drawing/2014/main" val="2395369041"/>
                  </a:ext>
                </a:extLst>
              </a:tr>
            </a:tbl>
          </a:graphicData>
        </a:graphic>
      </p:graphicFrame>
      <p:sp>
        <p:nvSpPr>
          <p:cNvPr id="10" name="Google Shape;321;p38">
            <a:extLst>
              <a:ext uri="{FF2B5EF4-FFF2-40B4-BE49-F238E27FC236}">
                <a16:creationId xmlns:a16="http://schemas.microsoft.com/office/drawing/2014/main" id="{4B6952E0-89BE-AB59-39C1-98A9CA0B96F7}"/>
              </a:ext>
            </a:extLst>
          </p:cNvPr>
          <p:cNvSpPr txBox="1">
            <a:spLocks/>
          </p:cNvSpPr>
          <p:nvPr/>
        </p:nvSpPr>
        <p:spPr>
          <a:xfrm>
            <a:off x="311150" y="1080542"/>
            <a:ext cx="7704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L="914400" marR="0" lvl="1"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2pPr>
            <a:lvl3pPr marL="1371600" marR="0" lvl="2"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3pPr>
            <a:lvl4pPr marL="1828800" marR="0" lvl="3"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4pPr>
            <a:lvl5pPr marL="2286000" marR="0" lvl="4"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5pPr>
            <a:lvl6pPr marL="2743200" marR="0" lvl="5"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6pPr>
            <a:lvl7pPr marL="3200400" marR="0" lvl="6"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7pPr>
            <a:lvl8pPr marL="3657600" marR="0" lvl="7"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8pPr>
            <a:lvl9pPr marL="4114800" marR="0" lvl="8"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9pPr>
          </a:lstStyle>
          <a:p>
            <a:pPr marL="0" indent="0"/>
            <a:r>
              <a:rPr lang="es-MX" sz="2000" dirty="0"/>
              <a:t>Mensajes</a:t>
            </a:r>
          </a:p>
        </p:txBody>
      </p:sp>
      <p:sp>
        <p:nvSpPr>
          <p:cNvPr id="11" name="Google Shape;321;p38">
            <a:extLst>
              <a:ext uri="{FF2B5EF4-FFF2-40B4-BE49-F238E27FC236}">
                <a16:creationId xmlns:a16="http://schemas.microsoft.com/office/drawing/2014/main" id="{28EE102A-756A-BFDF-A80F-AEFDE3877276}"/>
              </a:ext>
            </a:extLst>
          </p:cNvPr>
          <p:cNvSpPr txBox="1">
            <a:spLocks/>
          </p:cNvSpPr>
          <p:nvPr/>
        </p:nvSpPr>
        <p:spPr>
          <a:xfrm>
            <a:off x="311150" y="3013308"/>
            <a:ext cx="7704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L="914400" marR="0" lvl="1"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2pPr>
            <a:lvl3pPr marL="1371600" marR="0" lvl="2"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3pPr>
            <a:lvl4pPr marL="1828800" marR="0" lvl="3"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4pPr>
            <a:lvl5pPr marL="2286000" marR="0" lvl="4"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5pPr>
            <a:lvl6pPr marL="2743200" marR="0" lvl="5"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6pPr>
            <a:lvl7pPr marL="3200400" marR="0" lvl="6"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7pPr>
            <a:lvl8pPr marL="3657600" marR="0" lvl="7"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8pPr>
            <a:lvl9pPr marL="4114800" marR="0" lvl="8"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9pPr>
          </a:lstStyle>
          <a:p>
            <a:pPr marL="0" indent="0"/>
            <a:r>
              <a:rPr lang="es-MX" sz="2000" dirty="0"/>
              <a:t>Detección</a:t>
            </a:r>
          </a:p>
        </p:txBody>
      </p:sp>
      <p:sp>
        <p:nvSpPr>
          <p:cNvPr id="12" name="Google Shape;321;p38">
            <a:extLst>
              <a:ext uri="{FF2B5EF4-FFF2-40B4-BE49-F238E27FC236}">
                <a16:creationId xmlns:a16="http://schemas.microsoft.com/office/drawing/2014/main" id="{41D84FDD-A65A-6C40-DF86-CA72670AAF7D}"/>
              </a:ext>
            </a:extLst>
          </p:cNvPr>
          <p:cNvSpPr txBox="1">
            <a:spLocks/>
          </p:cNvSpPr>
          <p:nvPr/>
        </p:nvSpPr>
        <p:spPr>
          <a:xfrm>
            <a:off x="4892040" y="2982563"/>
            <a:ext cx="245745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L="914400" marR="0" lvl="1"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2pPr>
            <a:lvl3pPr marL="1371600" marR="0" lvl="2"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3pPr>
            <a:lvl4pPr marL="1828800" marR="0" lvl="3"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4pPr>
            <a:lvl5pPr marL="2286000" marR="0" lvl="4"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5pPr>
            <a:lvl6pPr marL="2743200" marR="0" lvl="5"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6pPr>
            <a:lvl7pPr marL="3200400" marR="0" lvl="6"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7pPr>
            <a:lvl8pPr marL="3657600" marR="0" lvl="7"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8pPr>
            <a:lvl9pPr marL="4114800" marR="0" lvl="8"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9pPr>
          </a:lstStyle>
          <a:p>
            <a:pPr marL="0" indent="0"/>
            <a:r>
              <a:rPr lang="es-MX" sz="2000" dirty="0"/>
              <a:t>Rastreo</a:t>
            </a:r>
          </a:p>
        </p:txBody>
      </p:sp>
      <p:sp>
        <p:nvSpPr>
          <p:cNvPr id="13" name="Google Shape;318;p38">
            <a:extLst>
              <a:ext uri="{FF2B5EF4-FFF2-40B4-BE49-F238E27FC236}">
                <a16:creationId xmlns:a16="http://schemas.microsoft.com/office/drawing/2014/main" id="{DB890F94-709A-7AEB-C97B-16DECD8D6A6D}"/>
              </a:ext>
            </a:extLst>
          </p:cNvPr>
          <p:cNvSpPr txBox="1">
            <a:spLocks noGrp="1"/>
          </p:cNvSpPr>
          <p:nvPr>
            <p:ph type="subTitle" idx="1"/>
          </p:nvPr>
        </p:nvSpPr>
        <p:spPr>
          <a:xfrm>
            <a:off x="144574" y="3298391"/>
            <a:ext cx="4255446" cy="530400"/>
          </a:xfrm>
          <a:prstGeom prst="rect">
            <a:avLst/>
          </a:prstGeom>
        </p:spPr>
        <p:txBody>
          <a:bodyPr spcFirstLastPara="1" wrap="square" lIns="91425" tIns="91425" rIns="91425" bIns="91425" anchor="t" anchorCtr="0">
            <a:noAutofit/>
          </a:bodyPr>
          <a:lstStyle/>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Calibri" panose="020F0502020204030204" pitchFamily="34" charset="0"/>
                <a:ea typeface="Times New Roman" panose="02020603050405020304" pitchFamily="18" charset="0"/>
                <a:cs typeface="Calibri" panose="020F0502020204030204" pitchFamily="34" charset="0"/>
              </a:rPr>
              <a:t> ●	Filtros de cascada</a:t>
            </a:r>
            <a:r>
              <a:rPr lang="es-MX" sz="1600" dirty="0">
                <a:latin typeface="Calibri" panose="020F0502020204030204" pitchFamily="34" charset="0"/>
                <a:ea typeface="Times New Roman" panose="02020603050405020304" pitchFamily="18" charset="0"/>
                <a:cs typeface="Calibri" panose="020F0502020204030204" pitchFamily="34" charset="0"/>
              </a:rPr>
              <a:t> con Local </a:t>
            </a:r>
            <a:r>
              <a:rPr lang="es-MX" sz="1600" dirty="0" err="1">
                <a:latin typeface="Calibri" panose="020F0502020204030204" pitchFamily="34" charset="0"/>
                <a:ea typeface="Times New Roman" panose="02020603050405020304" pitchFamily="18" charset="0"/>
                <a:cs typeface="Calibri" panose="020F0502020204030204" pitchFamily="34" charset="0"/>
              </a:rPr>
              <a:t>Binary</a:t>
            </a:r>
            <a:r>
              <a:rPr lang="es-MX" sz="1600" dirty="0">
                <a:latin typeface="Calibri" panose="020F0502020204030204" pitchFamily="34" charset="0"/>
                <a:ea typeface="Times New Roman" panose="02020603050405020304" pitchFamily="18" charset="0"/>
                <a:cs typeface="Calibri" panose="020F0502020204030204" pitchFamily="34" charset="0"/>
              </a:rPr>
              <a:t> </a:t>
            </a:r>
            <a:r>
              <a:rPr lang="es-MX" sz="1600" dirty="0" err="1">
                <a:latin typeface="Calibri" panose="020F0502020204030204" pitchFamily="34" charset="0"/>
                <a:ea typeface="Times New Roman" panose="02020603050405020304" pitchFamily="18" charset="0"/>
                <a:cs typeface="Calibri" panose="020F0502020204030204" pitchFamily="34" charset="0"/>
              </a:rPr>
              <a:t>Pattern</a:t>
            </a: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Calibri" panose="020F0502020204030204" pitchFamily="34" charset="0"/>
                <a:ea typeface="Times New Roman" panose="02020603050405020304" pitchFamily="18" charset="0"/>
                <a:cs typeface="Calibri" panose="020F0502020204030204" pitchFamily="34" charset="0"/>
              </a:rPr>
              <a:t> ● Máquinas de soport</a:t>
            </a:r>
            <a:r>
              <a:rPr lang="es-MX" sz="1600" dirty="0">
                <a:latin typeface="Calibri" panose="020F0502020204030204" pitchFamily="34" charset="0"/>
                <a:ea typeface="Times New Roman" panose="02020603050405020304" pitchFamily="18" charset="0"/>
                <a:cs typeface="Calibri" panose="020F0502020204030204" pitchFamily="34" charset="0"/>
              </a:rPr>
              <a:t>e vectorial con histograma de gradientes orientados</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15" name="Google Shape;318;p38">
            <a:extLst>
              <a:ext uri="{FF2B5EF4-FFF2-40B4-BE49-F238E27FC236}">
                <a16:creationId xmlns:a16="http://schemas.microsoft.com/office/drawing/2014/main" id="{68676960-6F62-2B74-D391-04AFCF3F5773}"/>
              </a:ext>
            </a:extLst>
          </p:cNvPr>
          <p:cNvSpPr txBox="1">
            <a:spLocks/>
          </p:cNvSpPr>
          <p:nvPr/>
        </p:nvSpPr>
        <p:spPr>
          <a:xfrm>
            <a:off x="4764899" y="3298001"/>
            <a:ext cx="4255446"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latin typeface="Calibri" panose="020F0502020204030204" pitchFamily="34" charset="0"/>
                <a:ea typeface="Times New Roman" panose="02020603050405020304" pitchFamily="18" charset="0"/>
                <a:cs typeface="Calibri" panose="020F0502020204030204" pitchFamily="34" charset="0"/>
              </a:rPr>
              <a:t> ●	Filtro de Kalman</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9977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Google Shape;316;p38">
            <a:extLst>
              <a:ext uri="{FF2B5EF4-FFF2-40B4-BE49-F238E27FC236}">
                <a16:creationId xmlns:a16="http://schemas.microsoft.com/office/drawing/2014/main" id="{E85EE60E-7FFA-1931-CD79-3A4549BB82D4}"/>
              </a:ext>
            </a:extLst>
          </p:cNvPr>
          <p:cNvSpPr txBox="1">
            <a:spLocks/>
          </p:cNvSpPr>
          <p:nvPr/>
        </p:nvSpPr>
        <p:spPr>
          <a:xfrm>
            <a:off x="-782197" y="0"/>
            <a:ext cx="457454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latin typeface="IBM Plex Sans KR SemiBold" panose="020B0604020202020204" charset="-127"/>
                <a:ea typeface="IBM Plex Sans KR SemiBold" panose="020B0604020202020204" charset="-127"/>
              </a:rPr>
              <a:t>Detección                                      </a:t>
            </a:r>
          </a:p>
        </p:txBody>
      </p:sp>
      <p:sp>
        <p:nvSpPr>
          <p:cNvPr id="9" name="Google Shape;318;p38">
            <a:extLst>
              <a:ext uri="{FF2B5EF4-FFF2-40B4-BE49-F238E27FC236}">
                <a16:creationId xmlns:a16="http://schemas.microsoft.com/office/drawing/2014/main" id="{A863406B-8537-E3F0-4EE9-9AD265A44390}"/>
              </a:ext>
            </a:extLst>
          </p:cNvPr>
          <p:cNvSpPr txBox="1">
            <a:spLocks noGrp="1"/>
          </p:cNvSpPr>
          <p:nvPr>
            <p:ph type="subTitle" idx="1"/>
          </p:nvPr>
        </p:nvSpPr>
        <p:spPr>
          <a:xfrm>
            <a:off x="222950" y="731540"/>
            <a:ext cx="4813073" cy="530400"/>
          </a:xfrm>
          <a:prstGeom prst="rect">
            <a:avLst/>
          </a:prstGeom>
        </p:spPr>
        <p:txBody>
          <a:bodyPr spcFirstLastPara="1" wrap="square" lIns="91425" tIns="91425" rIns="91425" bIns="91425" anchor="t" anchorCtr="0">
            <a:noAutofit/>
          </a:bodyPr>
          <a:lstStyle/>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Etapa de preprocesamiento de la imagen</a:t>
            </a: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E</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xtracción de una región de interés</a:t>
            </a: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C</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lasificación del objeto </a:t>
            </a: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E</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tapa de verificación o refinamiento. </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11" name="Google Shape;318;p38">
            <a:extLst>
              <a:ext uri="{FF2B5EF4-FFF2-40B4-BE49-F238E27FC236}">
                <a16:creationId xmlns:a16="http://schemas.microsoft.com/office/drawing/2014/main" id="{7EA4B2D2-6592-6C7E-464D-7E334D2502D7}"/>
              </a:ext>
            </a:extLst>
          </p:cNvPr>
          <p:cNvSpPr txBox="1">
            <a:spLocks/>
          </p:cNvSpPr>
          <p:nvPr/>
        </p:nvSpPr>
        <p:spPr>
          <a:xfrm>
            <a:off x="4060246" y="2999343"/>
            <a:ext cx="4813073"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114300" indent="0"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solidFill>
                  <a:schemeClr val="tx1"/>
                </a:solidFill>
                <a:latin typeface="IBM Plex Sans KR SemiBold" panose="020B0604020202020204" charset="-127"/>
                <a:ea typeface="IBM Plex Sans KR SemiBold" panose="020B0604020202020204" charset="-127"/>
                <a:cs typeface="Calibri" panose="020F0502020204030204" pitchFamily="34" charset="0"/>
              </a:rPr>
              <a:t>Algoritmos de detección</a:t>
            </a: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Filtros de cascada con local </a:t>
            </a:r>
            <a:r>
              <a:rPr lang="es-MX" sz="1600" dirty="0" err="1">
                <a:solidFill>
                  <a:schemeClr val="bg2"/>
                </a:solidFill>
                <a:latin typeface="Calibri" panose="020F0502020204030204" pitchFamily="34" charset="0"/>
                <a:ea typeface="Times New Roman" panose="02020603050405020304" pitchFamily="18" charset="0"/>
                <a:cs typeface="Calibri" panose="020F0502020204030204" pitchFamily="34" charset="0"/>
              </a:rPr>
              <a:t>binary</a:t>
            </a: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 </a:t>
            </a:r>
            <a:r>
              <a:rPr lang="es-MX" sz="1600" dirty="0" err="1">
                <a:solidFill>
                  <a:schemeClr val="bg2"/>
                </a:solidFill>
                <a:latin typeface="Calibri" panose="020F0502020204030204" pitchFamily="34" charset="0"/>
                <a:ea typeface="Times New Roman" panose="02020603050405020304" pitchFamily="18" charset="0"/>
                <a:cs typeface="Calibri" panose="020F0502020204030204" pitchFamily="34" charset="0"/>
              </a:rPr>
              <a:t>patterns</a:t>
            </a:r>
            <a:endPar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Máquinas de soporte vectorial con histograma de gradientes orientados</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mj-lt"/>
              <a:ea typeface="Times New Roman" panose="02020603050405020304" pitchFamily="18" charset="0"/>
            </a:endParaRPr>
          </a:p>
        </p:txBody>
      </p:sp>
      <p:pic>
        <p:nvPicPr>
          <p:cNvPr id="12" name="Imagen 11" descr="Gráfico&#10;&#10;Descripción generada automáticamente">
            <a:extLst>
              <a:ext uri="{FF2B5EF4-FFF2-40B4-BE49-F238E27FC236}">
                <a16:creationId xmlns:a16="http://schemas.microsoft.com/office/drawing/2014/main" id="{DA6C9904-88FF-37A8-A992-90616561530E}"/>
              </a:ext>
            </a:extLst>
          </p:cNvPr>
          <p:cNvPicPr>
            <a:picLocks noChangeAspect="1"/>
          </p:cNvPicPr>
          <p:nvPr/>
        </p:nvPicPr>
        <p:blipFill>
          <a:blip r:embed="rId3"/>
          <a:stretch>
            <a:fillRect/>
          </a:stretch>
        </p:blipFill>
        <p:spPr>
          <a:xfrm>
            <a:off x="5500198" y="1068712"/>
            <a:ext cx="1933167" cy="17755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a:extLst>
              <a:ext uri="{FF2B5EF4-FFF2-40B4-BE49-F238E27FC236}">
                <a16:creationId xmlns:a16="http://schemas.microsoft.com/office/drawing/2014/main" id="{4F193BB0-1E92-DEEF-AED9-BBC25D356BBE}"/>
              </a:ext>
            </a:extLst>
          </p:cNvPr>
          <p:cNvSpPr>
            <a:spLocks noGrp="1"/>
          </p:cNvSpPr>
          <p:nvPr>
            <p:ph type="subTitle" idx="4"/>
          </p:nvPr>
        </p:nvSpPr>
        <p:spPr>
          <a:xfrm>
            <a:off x="1051373" y="937816"/>
            <a:ext cx="7704000" cy="530400"/>
          </a:xfrm>
        </p:spPr>
        <p:txBody>
          <a:bodyPr/>
          <a:lstStyle/>
          <a:p>
            <a:r>
              <a:rPr lang="es-MX" sz="2000" dirty="0">
                <a:latin typeface="IBM Plex Sans KR SemiBold" panose="020B0604020202020204" charset="-127"/>
                <a:ea typeface="IBM Plex Sans KR SemiBold" panose="020B0604020202020204" charset="-127"/>
              </a:rPr>
              <a:t>Pasos para la detección</a:t>
            </a:r>
          </a:p>
        </p:txBody>
      </p:sp>
      <p:sp>
        <p:nvSpPr>
          <p:cNvPr id="8" name="Título 7">
            <a:extLst>
              <a:ext uri="{FF2B5EF4-FFF2-40B4-BE49-F238E27FC236}">
                <a16:creationId xmlns:a16="http://schemas.microsoft.com/office/drawing/2014/main" id="{16C82B09-FEE6-FDC2-6B90-47FB58FB5653}"/>
              </a:ext>
            </a:extLst>
          </p:cNvPr>
          <p:cNvSpPr>
            <a:spLocks noGrp="1"/>
          </p:cNvSpPr>
          <p:nvPr>
            <p:ph type="title"/>
          </p:nvPr>
        </p:nvSpPr>
        <p:spPr>
          <a:xfrm>
            <a:off x="-2648842" y="191475"/>
            <a:ext cx="7704000" cy="572700"/>
          </a:xfrm>
        </p:spPr>
        <p:txBody>
          <a:bodyPr/>
          <a:lstStyle/>
          <a:p>
            <a:r>
              <a:rPr lang="es-MX" dirty="0">
                <a:latin typeface="IBM Plex Sans KR SemiBold" panose="020B0604020202020204" charset="-127"/>
                <a:ea typeface="IBM Plex Sans KR SemiBold" panose="020B0604020202020204" charset="-127"/>
              </a:rPr>
              <a:t>Diseño</a:t>
            </a:r>
          </a:p>
        </p:txBody>
      </p:sp>
      <p:grpSp>
        <p:nvGrpSpPr>
          <p:cNvPr id="3" name="Grupo 2">
            <a:extLst>
              <a:ext uri="{FF2B5EF4-FFF2-40B4-BE49-F238E27FC236}">
                <a16:creationId xmlns:a16="http://schemas.microsoft.com/office/drawing/2014/main" id="{61F679E9-EA41-9D38-4757-EC64DD068E6F}"/>
              </a:ext>
            </a:extLst>
          </p:cNvPr>
          <p:cNvGrpSpPr/>
          <p:nvPr/>
        </p:nvGrpSpPr>
        <p:grpSpPr>
          <a:xfrm>
            <a:off x="1203158" y="1678600"/>
            <a:ext cx="6515066" cy="3143628"/>
            <a:chOff x="1100385" y="1763819"/>
            <a:chExt cx="6515066" cy="3143628"/>
          </a:xfrm>
        </p:grpSpPr>
        <p:pic>
          <p:nvPicPr>
            <p:cNvPr id="9" name="Imagen 8" descr="Diagrama&#10;&#10;Descripción generada automáticamente">
              <a:extLst>
                <a:ext uri="{FF2B5EF4-FFF2-40B4-BE49-F238E27FC236}">
                  <a16:creationId xmlns:a16="http://schemas.microsoft.com/office/drawing/2014/main" id="{D4F3B73A-2BCF-FC12-1487-4E00CC7CBDA1}"/>
                </a:ext>
              </a:extLst>
            </p:cNvPr>
            <p:cNvPicPr>
              <a:picLocks noChangeAspect="1"/>
            </p:cNvPicPr>
            <p:nvPr/>
          </p:nvPicPr>
          <p:blipFill>
            <a:blip r:embed="rId3"/>
            <a:stretch>
              <a:fillRect/>
            </a:stretch>
          </p:blipFill>
          <p:spPr>
            <a:xfrm>
              <a:off x="1100385" y="1763819"/>
              <a:ext cx="6515066" cy="3143628"/>
            </a:xfrm>
            <a:prstGeom prst="rect">
              <a:avLst/>
            </a:prstGeom>
          </p:spPr>
        </p:pic>
        <p:sp>
          <p:nvSpPr>
            <p:cNvPr id="2" name="Rectángulo 1">
              <a:extLst>
                <a:ext uri="{FF2B5EF4-FFF2-40B4-BE49-F238E27FC236}">
                  <a16:creationId xmlns:a16="http://schemas.microsoft.com/office/drawing/2014/main" id="{B54221D7-CF4D-98B4-F22A-CA940939B1B2}"/>
                </a:ext>
              </a:extLst>
            </p:cNvPr>
            <p:cNvSpPr/>
            <p:nvPr/>
          </p:nvSpPr>
          <p:spPr>
            <a:xfrm>
              <a:off x="4800600" y="3513221"/>
              <a:ext cx="782053" cy="39686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800" dirty="0"/>
                <a:t>CV_8UC1</a:t>
              </a:r>
            </a:p>
          </p:txBody>
        </p:sp>
      </p:grpSp>
    </p:spTree>
    <p:extLst>
      <p:ext uri="{BB962C8B-B14F-4D97-AF65-F5344CB8AC3E}">
        <p14:creationId xmlns:p14="http://schemas.microsoft.com/office/powerpoint/2010/main" val="660320574"/>
      </p:ext>
    </p:extLst>
  </p:cSld>
  <p:clrMapOvr>
    <a:masterClrMapping/>
  </p:clrMapOvr>
</p:sld>
</file>

<file path=ppt/theme/theme1.xml><?xml version="1.0" encoding="utf-8"?>
<a:theme xmlns:a="http://schemas.openxmlformats.org/drawingml/2006/main" name="Dr. Robert Oppenheimer Thesis Defense by Slidesgo">
  <a:themeElements>
    <a:clrScheme name="Simple Light">
      <a:dk1>
        <a:srgbClr val="E0CCA2"/>
      </a:dk1>
      <a:lt1>
        <a:srgbClr val="171D26"/>
      </a:lt1>
      <a:dk2>
        <a:srgbClr val="FFFFFF"/>
      </a:dk2>
      <a:lt2>
        <a:srgbClr val="C9AE76"/>
      </a:lt2>
      <a:accent1>
        <a:srgbClr val="A38F66"/>
      </a:accent1>
      <a:accent2>
        <a:srgbClr val="91662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16722</TotalTime>
  <Words>10686</Words>
  <Application>Microsoft Office PowerPoint</Application>
  <PresentationFormat>Presentación en pantalla (16:9)</PresentationFormat>
  <Paragraphs>738</Paragraphs>
  <Slides>35</Slides>
  <Notes>35</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35</vt:i4>
      </vt:variant>
    </vt:vector>
  </HeadingPairs>
  <TitlesOfParts>
    <vt:vector size="49" baseType="lpstr">
      <vt:lpstr>Cambria Math</vt:lpstr>
      <vt:lpstr>IBM Plex Sans KR</vt:lpstr>
      <vt:lpstr>Courier New</vt:lpstr>
      <vt:lpstr>DM Sans</vt:lpstr>
      <vt:lpstr>Noto Sans Symbols</vt:lpstr>
      <vt:lpstr>Arial</vt:lpstr>
      <vt:lpstr>Nunito Light</vt:lpstr>
      <vt:lpstr>Wingdings</vt:lpstr>
      <vt:lpstr>Symbol</vt:lpstr>
      <vt:lpstr>Times New Roman</vt:lpstr>
      <vt:lpstr>Chivo</vt:lpstr>
      <vt:lpstr>Calibri</vt:lpstr>
      <vt:lpstr>IBM Plex Sans KR SemiBold</vt:lpstr>
      <vt:lpstr>Dr. Robert Oppenheimer Thesis Defense by Slidesgo</vt:lpstr>
      <vt:lpstr>Diseño e implementación de un sistema de detección y rastreo de vehículos para el modelo a escala AutoNOMOS, y simulación de una red tipo vanet</vt:lpstr>
      <vt:lpstr>Identificación del problema</vt:lpstr>
      <vt:lpstr>Objetivos</vt:lpstr>
      <vt:lpstr>Requerimientos</vt:lpstr>
      <vt:lpstr>Restricciones</vt:lpstr>
      <vt:lpstr>Diseño del nodo de detección</vt:lpstr>
      <vt:lpstr>Diseño</vt:lpstr>
      <vt:lpstr>Presentación de PowerPoint</vt:lpstr>
      <vt:lpstr>Diseño</vt:lpstr>
      <vt:lpstr>Presentación de PowerPoint</vt:lpstr>
      <vt:lpstr>Diseño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Protocolo IEEE 802.11p</vt:lpstr>
      <vt:lpstr>Protocolo IEEE 802.11p</vt:lpstr>
      <vt:lpstr>Protocolo IEEE 802.11p</vt:lpstr>
      <vt:lpstr>Implementación</vt:lpstr>
      <vt:lpstr>Resultados</vt:lpstr>
      <vt:lpstr>Simulación 1</vt:lpstr>
      <vt:lpstr>Simulación 2</vt:lpstr>
      <vt:lpstr>Simulación 2 – 10 nodos</vt:lpstr>
      <vt:lpstr>Simulación 2 – 20 nodos</vt:lpstr>
      <vt:lpstr>Simulación 2 - 30 nodos</vt:lpstr>
      <vt:lpstr>Simulación 2 - tiempos</vt:lpstr>
      <vt:lpstr>Intervalos recomendados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sistema de detección y rastreo de vehículos para el modelo a escala AutoNOMOS, y simulación de una red vanet</dc:title>
  <dc:creator>Israel Fonseca Ponce</dc:creator>
  <cp:lastModifiedBy>ISRAEL FONSECA ZARATE</cp:lastModifiedBy>
  <cp:revision>22</cp:revision>
  <dcterms:modified xsi:type="dcterms:W3CDTF">2023-11-16T23:01:38Z</dcterms:modified>
</cp:coreProperties>
</file>